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34"/>
  </p:notesMasterIdLst>
  <p:handoutMasterIdLst>
    <p:handoutMasterId r:id="rId35"/>
  </p:handoutMasterIdLst>
  <p:sldIdLst>
    <p:sldId id="288" r:id="rId2"/>
    <p:sldId id="337" r:id="rId3"/>
    <p:sldId id="317" r:id="rId4"/>
    <p:sldId id="318" r:id="rId5"/>
    <p:sldId id="467" r:id="rId6"/>
    <p:sldId id="471" r:id="rId7"/>
    <p:sldId id="473" r:id="rId8"/>
    <p:sldId id="472" r:id="rId9"/>
    <p:sldId id="479" r:id="rId10"/>
    <p:sldId id="323" r:id="rId11"/>
    <p:sldId id="324" r:id="rId12"/>
    <p:sldId id="325" r:id="rId13"/>
    <p:sldId id="470" r:id="rId14"/>
    <p:sldId id="480" r:id="rId15"/>
    <p:sldId id="336" r:id="rId16"/>
    <p:sldId id="328" r:id="rId17"/>
    <p:sldId id="475" r:id="rId18"/>
    <p:sldId id="329" r:id="rId19"/>
    <p:sldId id="476" r:id="rId20"/>
    <p:sldId id="486" r:id="rId21"/>
    <p:sldId id="477" r:id="rId22"/>
    <p:sldId id="482" r:id="rId23"/>
    <p:sldId id="330" r:id="rId24"/>
    <p:sldId id="484" r:id="rId25"/>
    <p:sldId id="481" r:id="rId26"/>
    <p:sldId id="314" r:id="rId27"/>
    <p:sldId id="485" r:id="rId28"/>
    <p:sldId id="331" r:id="rId29"/>
    <p:sldId id="332" r:id="rId30"/>
    <p:sldId id="333" r:id="rId31"/>
    <p:sldId id="334" r:id="rId32"/>
    <p:sldId id="327" r:id="rId33"/>
  </p:sldIdLst>
  <p:sldSz cx="10080625" cy="5670550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0E67"/>
    <a:srgbClr val="002E5F"/>
    <a:srgbClr val="1A305D"/>
    <a:srgbClr val="041E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98"/>
    <p:restoredTop sz="94694"/>
  </p:normalViewPr>
  <p:slideViewPr>
    <p:cSldViewPr snapToGrid="0">
      <p:cViewPr varScale="1">
        <p:scale>
          <a:sx n="146" d="100"/>
          <a:sy n="146" d="100"/>
        </p:scale>
        <p:origin x="24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9AEE125-4DF2-8F21-534F-ADFA9665E6CC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GB" sz="1400" b="0" i="0" u="none" strike="noStrike" kern="1200" cap="none">
              <a:ln>
                <a:noFill/>
              </a:ln>
              <a:latin typeface="Liberation Sans" pitchFamily="18"/>
              <a:ea typeface="DejaVu Sans" pitchFamily="2"/>
              <a:cs typeface="DejaVu Sans" pitchFamily="2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09FFA90-3840-FB91-2544-3B79E6C99171}"/>
              </a:ext>
            </a:extLst>
          </p:cNvPr>
          <p:cNvSpPr txBox="1">
            <a:spLocks noGrp="1"/>
          </p:cNvSpPr>
          <p:nvPr>
            <p:ph type="dt" sz="quarter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noAutofit/>
          </a:bodyPr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GB" sz="1400" b="0" i="0" u="none" strike="noStrike" kern="1200" cap="none">
              <a:ln>
                <a:noFill/>
              </a:ln>
              <a:latin typeface="Liberation Sans" pitchFamily="18"/>
              <a:ea typeface="DejaVu Sans" pitchFamily="2"/>
              <a:cs typeface="DejaVu Sans" pitchFamily="2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E20D1C-6C6C-1AF6-DCF0-9C2A1B42B1EE}"/>
              </a:ext>
            </a:extLst>
          </p:cNvPr>
          <p:cNvSpPr txBox="1">
            <a:spLocks noGrp="1"/>
          </p:cNvSpPr>
          <p:nvPr>
            <p:ph type="ftr" sz="quarte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b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GB" sz="1400" b="0" i="0" u="none" strike="noStrike" kern="1200" cap="none">
              <a:ln>
                <a:noFill/>
              </a:ln>
              <a:latin typeface="Liberation Sans" pitchFamily="18"/>
              <a:ea typeface="DejaVu Sans" pitchFamily="2"/>
              <a:cs typeface="DejaVu Sans" pitchFamily="2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D837E8-90A7-A576-6A50-881D2A9077DB}"/>
              </a:ext>
            </a:extLst>
          </p:cNvPr>
          <p:cNvSpPr txBox="1">
            <a:spLocks noGrp="1"/>
          </p:cNvSpPr>
          <p:nvPr>
            <p:ph type="sldNum" sz="quarter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b" anchorCtr="0" compatLnSpc="0">
            <a:noAutofit/>
          </a:bodyPr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fld id="{FD76B416-C821-CF4F-8AAE-7DF9003A663D}" type="slidenum">
              <a:t>‹#›</a:t>
            </a:fld>
            <a:endParaRPr lang="en-GB" sz="1400" b="0" i="0" u="none" strike="noStrike" kern="1200" cap="none">
              <a:ln>
                <a:noFill/>
              </a:ln>
              <a:latin typeface="Liberation Sans" pitchFamily="18"/>
              <a:ea typeface="DejaVu Sans" pitchFamily="2"/>
              <a:cs typeface="DejaVu Sa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938246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6812178-3920-CF56-B27D-9246EA4222C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16000" y="812520"/>
            <a:ext cx="7127279" cy="4008959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1A48169-291D-BC77-63EC-3903E413181C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endParaRPr lang="en-GB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A6FFBD61-F468-8FEA-2F94-002A50744202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Ctr="0">
            <a:noAutofit/>
          </a:bodyPr>
          <a:lstStyle>
            <a:lvl1pPr lvl="0" rtl="0" hangingPunct="0">
              <a:buNone/>
              <a:tabLst/>
              <a:defRPr lang="en-GB" sz="1400" kern="1200">
                <a:latin typeface="Liberation Sans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DE2DA1-13FA-89A7-9993-640BD6DBB8F9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Ctr="0">
            <a:noAutofit/>
          </a:bodyPr>
          <a:lstStyle>
            <a:lvl1pPr lvl="0" algn="r" rtl="0" hangingPunct="0">
              <a:buNone/>
              <a:tabLst/>
              <a:defRPr lang="en-GB" sz="1400" kern="1200">
                <a:latin typeface="Liberation Sans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9219E5-9208-5B06-E405-38C7F4663759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b" anchorCtr="0">
            <a:noAutofit/>
          </a:bodyPr>
          <a:lstStyle>
            <a:lvl1pPr lvl="0" rtl="0" hangingPunct="0">
              <a:buNone/>
              <a:tabLst/>
              <a:defRPr lang="en-GB" sz="1400" kern="1200">
                <a:latin typeface="Liberation Sans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86D545-D758-F073-EAF8-5AE90AAA440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b" anchorCtr="0">
            <a:noAutofit/>
          </a:bodyPr>
          <a:lstStyle>
            <a:lvl1pPr lvl="0" algn="r" rtl="0" hangingPunct="0">
              <a:buNone/>
              <a:tabLst/>
              <a:defRPr lang="en-GB" sz="1400" kern="1200">
                <a:latin typeface="Liberation Sans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fld id="{EE0375DA-AE4A-3844-BB46-376F9CA4052C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74071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216000" marR="0" indent="-216000" rtl="0" hangingPunct="0">
      <a:tabLst/>
      <a:defRPr lang="en-GB" sz="2000" b="0" i="0" u="none" strike="noStrike" kern="1200" cap="none">
        <a:ln>
          <a:noFill/>
        </a:ln>
        <a:highlight>
          <a:scrgbClr r="0" g="0" b="0">
            <a:alpha val="0"/>
          </a:scrgbClr>
        </a:highlight>
        <a:latin typeface="Liberation Sans" pitchFamily="18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MT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4086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0B5B93-A706-F515-BD51-A038FF81D3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5321AB6-DE62-EF37-C042-93F298CBE04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81DDB81-11F5-7091-D017-607666A269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49C4AC-FF28-DFDB-206E-8CEBAA8564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14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852537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16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340394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18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158074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EBC14B-B702-A5EE-F944-437F6077F8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020069-3C5A-06E4-307E-495AB02051F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691AEF84-A490-024A-83F5-8587B043CF37}" type="slidenum">
              <a:t>22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DF25570-A19B-05CF-F745-6C60335B306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D547AB0-00AE-8682-1303-7F643393822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423451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23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484322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28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058306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29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100644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30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425573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31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0640361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44C0DE-5D74-F9A1-3D57-B5E618208B3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691AEF84-A490-024A-83F5-8587B043CF37}" type="slidenum">
              <a:t>32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D5495B-9A56-F70A-11FB-9EA539FC573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B59D06F-68E4-B2B6-85E0-4C27C843478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957899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MT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26672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844553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465855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EEBACE-EBE1-91B1-A2AE-695274FFBF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112B8B-03A3-F53B-4B86-74E7C08626D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691AEF84-A490-024A-83F5-8587B043CF37}" type="slidenum">
              <a:t>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908BF90-43C7-616B-370A-E7599BA3C041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4DFBD8-4476-3287-5C38-70FAC03491B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436229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F6C8AB-6583-DF13-FEFF-B53F521799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FCBA82-0836-F7B6-8707-7DE3D15B467A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691AEF84-A490-024A-83F5-8587B043CF37}" type="slidenum">
              <a:t>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D213251-FAC1-3282-F707-8CE2D868F594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C83643D-6730-7F28-EADB-D475BF53BDA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607391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385933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593920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GB" b="1" i="0" dirty="0">
                <a:solidFill>
                  <a:srgbClr val="041D40"/>
                </a:solidFill>
                <a:effectLst/>
                <a:latin typeface="Source Sans Pro" panose="020B0503030403020204" pitchFamily="34" charset="0"/>
              </a:rPr>
              <a:t>Building capacity in the Digital Humanities</a:t>
            </a:r>
            <a:r>
              <a:rPr lang="en-GB" b="0" i="0" dirty="0">
                <a:solidFill>
                  <a:srgbClr val="041D40"/>
                </a:solidFill>
                <a:effectLst/>
                <a:latin typeface="Source Sans Pro" panose="020B0503030403020204" pitchFamily="34" charset="0"/>
              </a:rPr>
              <a:t> </a:t>
            </a:r>
          </a:p>
          <a:p>
            <a:pPr algn="l"/>
            <a:r>
              <a:rPr lang="en-GB" b="0" i="0" dirty="0">
                <a:solidFill>
                  <a:srgbClr val="041D40"/>
                </a:solidFill>
                <a:effectLst/>
                <a:latin typeface="Source Sans Pro" panose="020B0503030403020204" pitchFamily="34" charset="0"/>
              </a:rPr>
              <a:t>The Digital Research Infrastructure for the Arts and Humanities (DARIAH) aims to enhance and support digitally-enabled research and teaching across the arts and humanities. DARIAH is a network of people, expertise, information, knowledge, content, methods, tools and technologies from its member countries.   It develops, maintains and operates an infrastructure in support of ICT-based research practices and sustains researchers in using them to build, analyse and interpret digital resources. By working with communities of practice, DARIAH brings together individual state-of-the-art digital arts and humanities activities and scales their results to a European level. It preserves, provides access to and disseminates research that stems from these collaborations and ensures that best practices, methodological and technical standards are followed. 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458534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5B333D-7275-4A17-82D6-4D7F09D8A3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0078" y="928028"/>
            <a:ext cx="7560469" cy="1974191"/>
          </a:xfrm>
        </p:spPr>
        <p:txBody>
          <a:bodyPr anchor="b"/>
          <a:lstStyle>
            <a:lvl1pPr algn="ctr">
              <a:defRPr sz="496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86A042-841F-4C62-8157-1EF7FF9784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0078" y="2978352"/>
            <a:ext cx="7560469" cy="1369070"/>
          </a:xfrm>
        </p:spPr>
        <p:txBody>
          <a:bodyPr/>
          <a:lstStyle>
            <a:lvl1pPr marL="0" indent="0" algn="ctr">
              <a:buNone/>
              <a:defRPr sz="1984"/>
            </a:lvl1pPr>
            <a:lvl2pPr marL="378013" indent="0" algn="ctr">
              <a:buNone/>
              <a:defRPr sz="1654"/>
            </a:lvl2pPr>
            <a:lvl3pPr marL="756026" indent="0" algn="ctr">
              <a:buNone/>
              <a:defRPr sz="1488"/>
            </a:lvl3pPr>
            <a:lvl4pPr marL="1134039" indent="0" algn="ctr">
              <a:buNone/>
              <a:defRPr sz="1323"/>
            </a:lvl4pPr>
            <a:lvl5pPr marL="1512052" indent="0" algn="ctr">
              <a:buNone/>
              <a:defRPr sz="1323"/>
            </a:lvl5pPr>
            <a:lvl6pPr marL="1890065" indent="0" algn="ctr">
              <a:buNone/>
              <a:defRPr sz="1323"/>
            </a:lvl6pPr>
            <a:lvl7pPr marL="2268078" indent="0" algn="ctr">
              <a:buNone/>
              <a:defRPr sz="1323"/>
            </a:lvl7pPr>
            <a:lvl8pPr marL="2646091" indent="0" algn="ctr">
              <a:buNone/>
              <a:defRPr sz="1323"/>
            </a:lvl8pPr>
            <a:lvl9pPr marL="3024104" indent="0" algn="ctr">
              <a:buNone/>
              <a:defRPr sz="1323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248939-F201-4F2F-9889-195C1B8623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63AAD-4472-4664-B3DD-E072D978E5BB}" type="datetimeFigureOut">
              <a:rPr lang="en-GB" smtClean="0"/>
              <a:t>16/02/2026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CF5BC7-5398-4C39-8083-B6BD2DDEA5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78DD14-7A50-4F34-9733-F108B6542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8963E-085C-4A81-A56F-20E3556E53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00709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96751E-EFD0-4EF4-A9CF-8DCD41A82A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6839059-FB51-4E59-9614-38643E4A19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0983E5-2E81-4E8F-B1C5-62F01C0E76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63AAD-4472-4664-B3DD-E072D978E5BB}" type="datetimeFigureOut">
              <a:rPr lang="en-GB" smtClean="0"/>
              <a:t>16/02/2026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BD2E66-41B2-4D2E-A6F4-E687ED0665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652014-E864-4B46-BB3B-DDE64D1B4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8963E-085C-4A81-A56F-20E3556E53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00623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2DAE25D-5EB4-4112-8AC3-D868F18FF9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213947" y="301904"/>
            <a:ext cx="2173635" cy="480552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964FF5-61C6-4D23-BF31-29466F9609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93043" y="301904"/>
            <a:ext cx="6394896" cy="480552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8D24E6-E821-44AC-AC26-C2950F1360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63AAD-4472-4664-B3DD-E072D978E5BB}" type="datetimeFigureOut">
              <a:rPr lang="en-GB" smtClean="0"/>
              <a:t>16/02/2026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4A2513-847A-451B-87EC-98F3404C63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656C40-A2E7-45C6-B357-F8ACB0BD1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8963E-085C-4A81-A56F-20E3556E53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17616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BC4A1-B204-4ABF-ACA4-0C0AFC66A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CAD33E-6E47-41C2-843B-3134FD72B7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DDD308-9611-412B-A586-13DB4121D9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63AAD-4472-4664-B3DD-E072D978E5BB}" type="datetimeFigureOut">
              <a:rPr lang="en-GB" smtClean="0"/>
              <a:t>16/02/2026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E6A94E-DBDC-44DC-BE23-E539D0263F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8F5E6F-6D0E-44A4-9E9E-986967E576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8963E-085C-4A81-A56F-20E3556E53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0871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85398C-6F3E-4C39-B322-D2548D9B28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793" y="1413700"/>
            <a:ext cx="8694539" cy="2358791"/>
          </a:xfrm>
        </p:spPr>
        <p:txBody>
          <a:bodyPr anchor="b"/>
          <a:lstStyle>
            <a:lvl1pPr>
              <a:defRPr sz="496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4C0BF5-582A-4A37-AECA-371E1670CD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7793" y="3794807"/>
            <a:ext cx="8694539" cy="1240432"/>
          </a:xfrm>
        </p:spPr>
        <p:txBody>
          <a:bodyPr/>
          <a:lstStyle>
            <a:lvl1pPr marL="0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1pPr>
            <a:lvl2pPr marL="378013" indent="0">
              <a:buNone/>
              <a:defRPr sz="1654">
                <a:solidFill>
                  <a:schemeClr val="tx1">
                    <a:tint val="75000"/>
                  </a:schemeClr>
                </a:solidFill>
              </a:defRPr>
            </a:lvl2pPr>
            <a:lvl3pPr marL="756026" indent="0">
              <a:buNone/>
              <a:defRPr sz="1488">
                <a:solidFill>
                  <a:schemeClr val="tx1">
                    <a:tint val="75000"/>
                  </a:schemeClr>
                </a:solidFill>
              </a:defRPr>
            </a:lvl3pPr>
            <a:lvl4pPr marL="1134039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4pPr>
            <a:lvl5pPr marL="1512052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5pPr>
            <a:lvl6pPr marL="1890065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6pPr>
            <a:lvl7pPr marL="2268078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7pPr>
            <a:lvl8pPr marL="2646091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8pPr>
            <a:lvl9pPr marL="3024104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AA1DAF-CBF7-488B-AB7B-CD1E301E03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63AAD-4472-4664-B3DD-E072D978E5BB}" type="datetimeFigureOut">
              <a:rPr lang="en-GB" smtClean="0"/>
              <a:t>16/02/2026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E492A8-8999-491A-9AB8-DEA319DEDA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DF064A-91C5-4B3F-A1AA-F8D62E9E9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8963E-085C-4A81-A56F-20E3556E53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8396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F25C68-98DB-4184-8660-712F72652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275FC7-C257-4104-894B-9A96D45EA94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93043" y="1509521"/>
            <a:ext cx="4284266" cy="35979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A730940-C57A-45BE-A570-1F0AC9D77A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03316" y="1509521"/>
            <a:ext cx="4284266" cy="35979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5A1366-E7CD-457C-B16E-66178502E3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63AAD-4472-4664-B3DD-E072D978E5BB}" type="datetimeFigureOut">
              <a:rPr lang="en-GB" smtClean="0"/>
              <a:t>16/02/2026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CF818B-D5F7-4143-9E8D-2B6D45F001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239FD8-883A-44E7-B9CB-BC9B529552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8963E-085C-4A81-A56F-20E3556E53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51599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D1C3D1-459C-4974-901C-536D713F1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356" y="301905"/>
            <a:ext cx="8694539" cy="10960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00859E-B9FC-4B28-B5A9-F4BCE0FC06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4357" y="1390073"/>
            <a:ext cx="4264576" cy="681253"/>
          </a:xfrm>
        </p:spPr>
        <p:txBody>
          <a:bodyPr anchor="b"/>
          <a:lstStyle>
            <a:lvl1pPr marL="0" indent="0">
              <a:buNone/>
              <a:defRPr sz="1984" b="1"/>
            </a:lvl1pPr>
            <a:lvl2pPr marL="378013" indent="0">
              <a:buNone/>
              <a:defRPr sz="1654" b="1"/>
            </a:lvl2pPr>
            <a:lvl3pPr marL="756026" indent="0">
              <a:buNone/>
              <a:defRPr sz="1488" b="1"/>
            </a:lvl3pPr>
            <a:lvl4pPr marL="1134039" indent="0">
              <a:buNone/>
              <a:defRPr sz="1323" b="1"/>
            </a:lvl4pPr>
            <a:lvl5pPr marL="1512052" indent="0">
              <a:buNone/>
              <a:defRPr sz="1323" b="1"/>
            </a:lvl5pPr>
            <a:lvl6pPr marL="1890065" indent="0">
              <a:buNone/>
              <a:defRPr sz="1323" b="1"/>
            </a:lvl6pPr>
            <a:lvl7pPr marL="2268078" indent="0">
              <a:buNone/>
              <a:defRPr sz="1323" b="1"/>
            </a:lvl7pPr>
            <a:lvl8pPr marL="2646091" indent="0">
              <a:buNone/>
              <a:defRPr sz="1323" b="1"/>
            </a:lvl8pPr>
            <a:lvl9pPr marL="3024104" indent="0">
              <a:buNone/>
              <a:defRPr sz="132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38F744-3A0A-4F3C-BA50-9552F6CDA4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4357" y="2071326"/>
            <a:ext cx="4264576" cy="30466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2BC09E2-2B38-465C-B078-E24C8D3F9B2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03316" y="1390073"/>
            <a:ext cx="4285579" cy="681253"/>
          </a:xfrm>
        </p:spPr>
        <p:txBody>
          <a:bodyPr anchor="b"/>
          <a:lstStyle>
            <a:lvl1pPr marL="0" indent="0">
              <a:buNone/>
              <a:defRPr sz="1984" b="1"/>
            </a:lvl1pPr>
            <a:lvl2pPr marL="378013" indent="0">
              <a:buNone/>
              <a:defRPr sz="1654" b="1"/>
            </a:lvl2pPr>
            <a:lvl3pPr marL="756026" indent="0">
              <a:buNone/>
              <a:defRPr sz="1488" b="1"/>
            </a:lvl3pPr>
            <a:lvl4pPr marL="1134039" indent="0">
              <a:buNone/>
              <a:defRPr sz="1323" b="1"/>
            </a:lvl4pPr>
            <a:lvl5pPr marL="1512052" indent="0">
              <a:buNone/>
              <a:defRPr sz="1323" b="1"/>
            </a:lvl5pPr>
            <a:lvl6pPr marL="1890065" indent="0">
              <a:buNone/>
              <a:defRPr sz="1323" b="1"/>
            </a:lvl6pPr>
            <a:lvl7pPr marL="2268078" indent="0">
              <a:buNone/>
              <a:defRPr sz="1323" b="1"/>
            </a:lvl7pPr>
            <a:lvl8pPr marL="2646091" indent="0">
              <a:buNone/>
              <a:defRPr sz="1323" b="1"/>
            </a:lvl8pPr>
            <a:lvl9pPr marL="3024104" indent="0">
              <a:buNone/>
              <a:defRPr sz="132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F23FD4D-F720-4A1D-A816-E488E1ECBBC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03316" y="2071326"/>
            <a:ext cx="4285579" cy="30466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4234446-D8D4-40FC-BDCA-F0B59A8B26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63AAD-4472-4664-B3DD-E072D978E5BB}" type="datetimeFigureOut">
              <a:rPr lang="en-GB" smtClean="0"/>
              <a:t>16/02/2026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BBA492E-97D4-4A72-AF57-E7B6670BA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CA5E65A-B50D-4878-BE06-AC80BE4B69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8963E-085C-4A81-A56F-20E3556E53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52170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B1910C-662A-4766-BD13-AA38AD72D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E9C7756-6D7F-4500-BC17-8621262123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63AAD-4472-4664-B3DD-E072D978E5BB}" type="datetimeFigureOut">
              <a:rPr lang="en-GB" smtClean="0"/>
              <a:t>16/02/2026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106CFD-84C0-440D-9F32-00F1C8C5C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E56B55-1C76-4B28-8FFC-E7B5D9E56F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8963E-085C-4A81-A56F-20E3556E53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09290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6BEB4DC-35E5-4992-B941-9A638AF713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63AAD-4472-4664-B3DD-E072D978E5BB}" type="datetimeFigureOut">
              <a:rPr lang="en-GB" smtClean="0"/>
              <a:t>16/02/2026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0572934-22A4-411C-AA1D-D8C6CD5559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D27038-EA87-48C4-876B-97FA5ED22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8963E-085C-4A81-A56F-20E3556E53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7414283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BC3CF0-3551-4A0C-A39B-6506FBD533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356" y="378037"/>
            <a:ext cx="3251264" cy="1323128"/>
          </a:xfrm>
        </p:spPr>
        <p:txBody>
          <a:bodyPr anchor="b"/>
          <a:lstStyle>
            <a:lvl1pPr>
              <a:defRPr sz="2646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6D36A3-1AAC-4BCC-B926-79437500B1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5579" y="816455"/>
            <a:ext cx="5103316" cy="4029766"/>
          </a:xfrm>
        </p:spPr>
        <p:txBody>
          <a:bodyPr/>
          <a:lstStyle>
            <a:lvl1pPr>
              <a:defRPr sz="2646"/>
            </a:lvl1pPr>
            <a:lvl2pPr>
              <a:defRPr sz="2315"/>
            </a:lvl2pPr>
            <a:lvl3pPr>
              <a:defRPr sz="1984"/>
            </a:lvl3pPr>
            <a:lvl4pPr>
              <a:defRPr sz="1654"/>
            </a:lvl4pPr>
            <a:lvl5pPr>
              <a:defRPr sz="1654"/>
            </a:lvl5pPr>
            <a:lvl6pPr>
              <a:defRPr sz="1654"/>
            </a:lvl6pPr>
            <a:lvl7pPr>
              <a:defRPr sz="1654"/>
            </a:lvl7pPr>
            <a:lvl8pPr>
              <a:defRPr sz="1654"/>
            </a:lvl8pPr>
            <a:lvl9pPr>
              <a:defRPr sz="165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7E0BBA-7FBE-4910-9485-8A8F48FD8E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4356" y="1701165"/>
            <a:ext cx="3251264" cy="3151619"/>
          </a:xfrm>
        </p:spPr>
        <p:txBody>
          <a:bodyPr/>
          <a:lstStyle>
            <a:lvl1pPr marL="0" indent="0">
              <a:buNone/>
              <a:defRPr sz="1323"/>
            </a:lvl1pPr>
            <a:lvl2pPr marL="378013" indent="0">
              <a:buNone/>
              <a:defRPr sz="1158"/>
            </a:lvl2pPr>
            <a:lvl3pPr marL="756026" indent="0">
              <a:buNone/>
              <a:defRPr sz="992"/>
            </a:lvl3pPr>
            <a:lvl4pPr marL="1134039" indent="0">
              <a:buNone/>
              <a:defRPr sz="827"/>
            </a:lvl4pPr>
            <a:lvl5pPr marL="1512052" indent="0">
              <a:buNone/>
              <a:defRPr sz="827"/>
            </a:lvl5pPr>
            <a:lvl6pPr marL="1890065" indent="0">
              <a:buNone/>
              <a:defRPr sz="827"/>
            </a:lvl6pPr>
            <a:lvl7pPr marL="2268078" indent="0">
              <a:buNone/>
              <a:defRPr sz="827"/>
            </a:lvl7pPr>
            <a:lvl8pPr marL="2646091" indent="0">
              <a:buNone/>
              <a:defRPr sz="827"/>
            </a:lvl8pPr>
            <a:lvl9pPr marL="3024104" indent="0">
              <a:buNone/>
              <a:defRPr sz="82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B70449-B2EB-499A-BADC-E0B973C55A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63AAD-4472-4664-B3DD-E072D978E5BB}" type="datetimeFigureOut">
              <a:rPr lang="en-GB" smtClean="0"/>
              <a:t>16/02/2026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C62A66-EC6F-4D12-8C44-CCE04D5564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F61DD0-2537-4DEC-A567-F7FE746CA7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8963E-085C-4A81-A56F-20E3556E53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13188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63030-9811-4D08-85A1-19DFC4927F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356" y="378037"/>
            <a:ext cx="3251264" cy="1323128"/>
          </a:xfrm>
        </p:spPr>
        <p:txBody>
          <a:bodyPr anchor="b"/>
          <a:lstStyle>
            <a:lvl1pPr>
              <a:defRPr sz="2646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9298AE5-7641-4FB8-A144-A9D68E99360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85579" y="816455"/>
            <a:ext cx="5103316" cy="4029766"/>
          </a:xfrm>
        </p:spPr>
        <p:txBody>
          <a:bodyPr/>
          <a:lstStyle>
            <a:lvl1pPr marL="0" indent="0">
              <a:buNone/>
              <a:defRPr sz="2646"/>
            </a:lvl1pPr>
            <a:lvl2pPr marL="378013" indent="0">
              <a:buNone/>
              <a:defRPr sz="2315"/>
            </a:lvl2pPr>
            <a:lvl3pPr marL="756026" indent="0">
              <a:buNone/>
              <a:defRPr sz="1984"/>
            </a:lvl3pPr>
            <a:lvl4pPr marL="1134039" indent="0">
              <a:buNone/>
              <a:defRPr sz="1654"/>
            </a:lvl4pPr>
            <a:lvl5pPr marL="1512052" indent="0">
              <a:buNone/>
              <a:defRPr sz="1654"/>
            </a:lvl5pPr>
            <a:lvl6pPr marL="1890065" indent="0">
              <a:buNone/>
              <a:defRPr sz="1654"/>
            </a:lvl6pPr>
            <a:lvl7pPr marL="2268078" indent="0">
              <a:buNone/>
              <a:defRPr sz="1654"/>
            </a:lvl7pPr>
            <a:lvl8pPr marL="2646091" indent="0">
              <a:buNone/>
              <a:defRPr sz="1654"/>
            </a:lvl8pPr>
            <a:lvl9pPr marL="3024104" indent="0">
              <a:buNone/>
              <a:defRPr sz="1654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6BAEC6-8135-4541-BCA9-946B0B4F06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4356" y="1701165"/>
            <a:ext cx="3251264" cy="3151619"/>
          </a:xfrm>
        </p:spPr>
        <p:txBody>
          <a:bodyPr/>
          <a:lstStyle>
            <a:lvl1pPr marL="0" indent="0">
              <a:buNone/>
              <a:defRPr sz="1323"/>
            </a:lvl1pPr>
            <a:lvl2pPr marL="378013" indent="0">
              <a:buNone/>
              <a:defRPr sz="1158"/>
            </a:lvl2pPr>
            <a:lvl3pPr marL="756026" indent="0">
              <a:buNone/>
              <a:defRPr sz="992"/>
            </a:lvl3pPr>
            <a:lvl4pPr marL="1134039" indent="0">
              <a:buNone/>
              <a:defRPr sz="827"/>
            </a:lvl4pPr>
            <a:lvl5pPr marL="1512052" indent="0">
              <a:buNone/>
              <a:defRPr sz="827"/>
            </a:lvl5pPr>
            <a:lvl6pPr marL="1890065" indent="0">
              <a:buNone/>
              <a:defRPr sz="827"/>
            </a:lvl6pPr>
            <a:lvl7pPr marL="2268078" indent="0">
              <a:buNone/>
              <a:defRPr sz="827"/>
            </a:lvl7pPr>
            <a:lvl8pPr marL="2646091" indent="0">
              <a:buNone/>
              <a:defRPr sz="827"/>
            </a:lvl8pPr>
            <a:lvl9pPr marL="3024104" indent="0">
              <a:buNone/>
              <a:defRPr sz="82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EF599B-0A95-4FA3-8797-C5604FB498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63AAD-4472-4664-B3DD-E072D978E5BB}" type="datetimeFigureOut">
              <a:rPr lang="en-GB" smtClean="0"/>
              <a:t>16/02/2026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0059C3-AACC-4C82-849D-A6398F7C05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FCCD8E-A92E-4A37-9606-BC743D3E6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8963E-085C-4A81-A56F-20E3556E53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83387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BFC5169-05FC-445B-870A-89EFD49CC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043" y="301905"/>
            <a:ext cx="8694539" cy="10960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0D839E-C401-4E74-8FC8-1053FCFACA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3043" y="1509521"/>
            <a:ext cx="8694539" cy="35979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99AC2D-B3EB-482C-8B48-1BBDA5FD398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93043" y="5255760"/>
            <a:ext cx="2268141" cy="301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9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063AAD-4472-4664-B3DD-E072D978E5BB}" type="datetimeFigureOut">
              <a:rPr lang="en-GB" smtClean="0"/>
              <a:t>16/02/2026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3AEE31-F4BE-46D4-97C8-AB110E6882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39207" y="5255760"/>
            <a:ext cx="3402211" cy="301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9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4819A6-7803-4AB8-ACC6-980B3D27B3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119441" y="5255760"/>
            <a:ext cx="2268141" cy="301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9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48963E-085C-4A81-A56F-20E3556E53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23639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756026" rtl="0" eaLnBrk="1" latinLnBrk="0" hangingPunct="1">
        <a:lnSpc>
          <a:spcPct val="90000"/>
        </a:lnSpc>
        <a:spcBef>
          <a:spcPct val="0"/>
        </a:spcBef>
        <a:buNone/>
        <a:defRPr sz="363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9006" indent="-189006" algn="l" defTabSz="756026" rtl="0" eaLnBrk="1" latinLnBrk="0" hangingPunct="1">
        <a:lnSpc>
          <a:spcPct val="90000"/>
        </a:lnSpc>
        <a:spcBef>
          <a:spcPts val="827"/>
        </a:spcBef>
        <a:buFont typeface="Arial" panose="020B0604020202020204" pitchFamily="34" charset="0"/>
        <a:buChar char="•"/>
        <a:defRPr sz="2315" kern="1200">
          <a:solidFill>
            <a:schemeClr val="tx1"/>
          </a:solidFill>
          <a:latin typeface="+mn-lt"/>
          <a:ea typeface="+mn-ea"/>
          <a:cs typeface="+mn-cs"/>
        </a:defRPr>
      </a:lvl1pPr>
      <a:lvl2pPr marL="567019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945032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654" kern="1200">
          <a:solidFill>
            <a:schemeClr val="tx1"/>
          </a:solidFill>
          <a:latin typeface="+mn-lt"/>
          <a:ea typeface="+mn-ea"/>
          <a:cs typeface="+mn-cs"/>
        </a:defRPr>
      </a:lvl3pPr>
      <a:lvl4pPr marL="1323045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4pPr>
      <a:lvl5pPr marL="1701058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5pPr>
      <a:lvl6pPr marL="2079071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6pPr>
      <a:lvl7pPr marL="2457084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7pPr>
      <a:lvl8pPr marL="2835097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8pPr>
      <a:lvl9pPr marL="3213110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1pPr>
      <a:lvl2pPr marL="378013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2pPr>
      <a:lvl3pPr marL="756026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3pPr>
      <a:lvl4pPr marL="1134039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4pPr>
      <a:lvl5pPr marL="1512052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5pPr>
      <a:lvl6pPr marL="1890065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6pPr>
      <a:lvl7pPr marL="2268078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7pPr>
      <a:lvl8pPr marL="2646091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8pPr>
      <a:lvl9pPr marL="3024104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8">
            <a:extLst>
              <a:ext uri="{FF2B5EF4-FFF2-40B4-BE49-F238E27FC236}">
                <a16:creationId xmlns:a16="http://schemas.microsoft.com/office/drawing/2014/main" id="{12363F44-80FF-BB76-0923-777EB349A1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5" y="-28098"/>
            <a:ext cx="11027715" cy="620435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9807" y="1658581"/>
            <a:ext cx="3006316" cy="280450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86772" y="1679492"/>
            <a:ext cx="3469107" cy="2769387"/>
          </a:xfrm>
          <a:prstGeom prst="rect">
            <a:avLst/>
          </a:prstGeom>
          <a:noFill/>
        </p:spPr>
        <p:txBody>
          <a:bodyPr wrap="none" lIns="75605" tIns="37802" rIns="75605" bIns="37802" rtlCol="0" anchor="t">
            <a:spAutoFit/>
          </a:bodyPr>
          <a:lstStyle/>
          <a:p>
            <a:pPr>
              <a:lnSpc>
                <a:spcPts val="7028"/>
              </a:lnSpc>
            </a:pPr>
            <a:r>
              <a:rPr lang="en-GB" sz="7937" b="1" dirty="0">
                <a:solidFill>
                  <a:srgbClr val="002E5F"/>
                </a:solidFill>
                <a:latin typeface="Verdana Pro Cond"/>
              </a:rPr>
              <a:t>Data</a:t>
            </a:r>
          </a:p>
          <a:p>
            <a:pPr>
              <a:lnSpc>
                <a:spcPts val="7028"/>
              </a:lnSpc>
            </a:pPr>
            <a:r>
              <a:rPr lang="en-GB" sz="7937" b="1" dirty="0">
                <a:solidFill>
                  <a:srgbClr val="002E5F"/>
                </a:solidFill>
                <a:latin typeface="Verdana Pro Cond"/>
              </a:rPr>
              <a:t>Culture</a:t>
            </a:r>
          </a:p>
          <a:p>
            <a:pPr>
              <a:lnSpc>
                <a:spcPts val="7028"/>
              </a:lnSpc>
            </a:pPr>
            <a:r>
              <a:rPr lang="en-GB" sz="7937" b="1" dirty="0">
                <a:solidFill>
                  <a:srgbClr val="002E5F"/>
                </a:solidFill>
                <a:latin typeface="Verdana Pro Cond"/>
              </a:rPr>
              <a:t>society</a:t>
            </a:r>
            <a:endParaRPr lang="en-GB" sz="7937" b="1" dirty="0">
              <a:solidFill>
                <a:schemeClr val="bg1"/>
              </a:solidFill>
              <a:latin typeface="Verdana Pro Cond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192" y="385836"/>
            <a:ext cx="3168339" cy="62351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BC4F712-6D37-724B-8390-B51ED1FA16C7}"/>
              </a:ext>
            </a:extLst>
          </p:cNvPr>
          <p:cNvSpPr/>
          <p:nvPr/>
        </p:nvSpPr>
        <p:spPr>
          <a:xfrm>
            <a:off x="673193" y="5061391"/>
            <a:ext cx="957313" cy="3213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88">
                <a:solidFill>
                  <a:srgbClr val="002E5F"/>
                </a:solidFill>
                <a:latin typeface="Integral CF Bold" panose="00000800000000000000" pitchFamily="50" charset="0"/>
              </a:rPr>
              <a:t>@</a:t>
            </a:r>
            <a:r>
              <a:rPr lang="en-GB" sz="1488" err="1">
                <a:solidFill>
                  <a:srgbClr val="002E5F"/>
                </a:solidFill>
                <a:latin typeface="Integral CF Bold" panose="00000800000000000000" pitchFamily="50" charset="0"/>
              </a:rPr>
              <a:t>edCDCS</a:t>
            </a:r>
            <a:endParaRPr lang="en-GB" sz="1488">
              <a:solidFill>
                <a:srgbClr val="002E5F"/>
              </a:solidFill>
              <a:latin typeface="Integral CF Bold" panose="00000800000000000000" pitchFamily="50" charset="0"/>
            </a:endParaRPr>
          </a:p>
        </p:txBody>
      </p:sp>
      <p:pic>
        <p:nvPicPr>
          <p:cNvPr id="8" name="Picture 7" descr="Graphical user interface&#10;&#10;Description automatically generated">
            <a:extLst>
              <a:ext uri="{FF2B5EF4-FFF2-40B4-BE49-F238E27FC236}">
                <a16:creationId xmlns:a16="http://schemas.microsoft.com/office/drawing/2014/main" id="{56707AC0-9F56-5938-793A-F738277DB83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9863" y="59877"/>
            <a:ext cx="1275434" cy="1275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6436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4404"/>
            <a:ext cx="10121387" cy="756047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88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8989" y="4463237"/>
            <a:ext cx="902333" cy="90233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182840" y="5292427"/>
            <a:ext cx="1714945" cy="321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88" dirty="0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94276" y="1625922"/>
            <a:ext cx="184731" cy="5502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D4C3EE-3DA3-43F0-B3B9-D697FCC390AD}"/>
              </a:ext>
            </a:extLst>
          </p:cNvPr>
          <p:cNvSpPr txBox="1"/>
          <p:nvPr/>
        </p:nvSpPr>
        <p:spPr>
          <a:xfrm>
            <a:off x="390723" y="756146"/>
            <a:ext cx="4486077" cy="3617440"/>
          </a:xfrm>
          <a:prstGeom prst="rect">
            <a:avLst/>
          </a:prstGeom>
          <a:noFill/>
        </p:spPr>
        <p:txBody>
          <a:bodyPr wrap="square" lIns="75605" tIns="37802" rIns="75605" bIns="37802" rtlCol="0" anchor="t">
            <a:spAutoFit/>
          </a:bodyPr>
          <a:lstStyle/>
          <a:p>
            <a:pPr>
              <a:lnSpc>
                <a:spcPct val="150000"/>
              </a:lnSpc>
            </a:pPr>
            <a:endParaRPr lang="en-GB" sz="1488" b="1" dirty="0">
              <a:solidFill>
                <a:srgbClr val="002060"/>
              </a:solidFill>
              <a:latin typeface="Integral CF" panose="00000500000000000000" pitchFamily="50" charset="0"/>
              <a:ea typeface="Source Sans Pro" panose="020B0503030403020204" pitchFamily="34" charset="0"/>
            </a:endParaRPr>
          </a:p>
          <a:p>
            <a:pPr>
              <a:lnSpc>
                <a:spcPct val="150000"/>
              </a:lnSpc>
            </a:pPr>
            <a:r>
              <a:rPr lang="en-GB" sz="1400" dirty="0">
                <a:solidFill>
                  <a:srgbClr val="002060"/>
                </a:solidFill>
                <a:latin typeface="Source Sans Pro"/>
                <a:ea typeface="Source Sans Pro"/>
              </a:rPr>
              <a:t>Examples of data sources for natural language:</a:t>
            </a:r>
          </a:p>
          <a:p>
            <a:pPr>
              <a:lnSpc>
                <a:spcPct val="150000"/>
              </a:lnSpc>
            </a:pPr>
            <a:r>
              <a:rPr lang="en-GB" sz="1400" dirty="0">
                <a:solidFill>
                  <a:srgbClr val="002060"/>
                </a:solidFill>
                <a:latin typeface="Source Sans Pro"/>
                <a:ea typeface="Source Sans Pro"/>
              </a:rPr>
              <a:t>• Books</a:t>
            </a:r>
          </a:p>
          <a:p>
            <a:pPr>
              <a:lnSpc>
                <a:spcPct val="150000"/>
              </a:lnSpc>
            </a:pPr>
            <a:r>
              <a:rPr lang="en-GB" sz="1400" dirty="0">
                <a:solidFill>
                  <a:srgbClr val="002060"/>
                </a:solidFill>
                <a:latin typeface="Source Sans Pro"/>
                <a:ea typeface="Source Sans Pro"/>
              </a:rPr>
              <a:t>• Newspapers</a:t>
            </a:r>
          </a:p>
          <a:p>
            <a:pPr>
              <a:lnSpc>
                <a:spcPct val="150000"/>
              </a:lnSpc>
            </a:pPr>
            <a:r>
              <a:rPr lang="en-GB" sz="1400" dirty="0">
                <a:solidFill>
                  <a:srgbClr val="002060"/>
                </a:solidFill>
                <a:latin typeface="Source Sans Pro"/>
                <a:ea typeface="Source Sans Pro"/>
              </a:rPr>
              <a:t>• Magazines</a:t>
            </a:r>
          </a:p>
          <a:p>
            <a:pPr>
              <a:lnSpc>
                <a:spcPct val="150000"/>
              </a:lnSpc>
            </a:pPr>
            <a:r>
              <a:rPr lang="en-GB" sz="1400" dirty="0">
                <a:solidFill>
                  <a:srgbClr val="002060"/>
                </a:solidFill>
                <a:latin typeface="Source Sans Pro"/>
                <a:ea typeface="Source Sans Pro"/>
              </a:rPr>
              <a:t>• Websites</a:t>
            </a:r>
          </a:p>
          <a:p>
            <a:pPr>
              <a:lnSpc>
                <a:spcPct val="150000"/>
              </a:lnSpc>
            </a:pPr>
            <a:r>
              <a:rPr lang="en-GB" sz="1400" dirty="0">
                <a:solidFill>
                  <a:srgbClr val="002060"/>
                </a:solidFill>
                <a:latin typeface="Source Sans Pro"/>
                <a:ea typeface="Source Sans Pro"/>
              </a:rPr>
              <a:t>• Transcriptions of audio (i.e. interview, movie dialogue)</a:t>
            </a:r>
          </a:p>
          <a:p>
            <a:pPr>
              <a:lnSpc>
                <a:spcPct val="150000"/>
              </a:lnSpc>
            </a:pPr>
            <a:r>
              <a:rPr lang="en-GB" sz="1400" dirty="0">
                <a:solidFill>
                  <a:srgbClr val="002060"/>
                </a:solidFill>
                <a:latin typeface="Source Sans Pro"/>
                <a:ea typeface="Source Sans Pro"/>
              </a:rPr>
              <a:t>• Social media (memes)</a:t>
            </a:r>
          </a:p>
          <a:p>
            <a:pPr>
              <a:lnSpc>
                <a:spcPct val="150000"/>
              </a:lnSpc>
            </a:pPr>
            <a:endParaRPr lang="en-GB" sz="1400" dirty="0">
              <a:solidFill>
                <a:srgbClr val="002060"/>
              </a:solidFill>
              <a:latin typeface="Source Sans Pro"/>
              <a:ea typeface="Source Sans Pro"/>
            </a:endParaRPr>
          </a:p>
          <a:p>
            <a:pPr>
              <a:lnSpc>
                <a:spcPct val="150000"/>
              </a:lnSpc>
            </a:pPr>
            <a:r>
              <a:rPr lang="en-GB" sz="1400" dirty="0">
                <a:solidFill>
                  <a:srgbClr val="002060"/>
                </a:solidFill>
                <a:latin typeface="Source Sans Pro"/>
                <a:ea typeface="Source Sans Pro"/>
              </a:rPr>
              <a:t>Always read the licensing/copyright information and terms of use!</a:t>
            </a:r>
            <a:endParaRPr lang="en-GB" sz="1654" dirty="0">
              <a:solidFill>
                <a:srgbClr val="002060"/>
              </a:solidFill>
              <a:latin typeface="Source Sans Pro"/>
              <a:ea typeface="Source Sans Pro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27178" y="-284790"/>
            <a:ext cx="1031250" cy="10312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100"/>
            <a:ext cx="2299383" cy="41460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21E2DF1-3ACB-4724-5C6D-2DFD7D255F98}"/>
              </a:ext>
            </a:extLst>
          </p:cNvPr>
          <p:cNvSpPr txBox="1"/>
          <p:nvPr/>
        </p:nvSpPr>
        <p:spPr>
          <a:xfrm>
            <a:off x="329135" y="471754"/>
            <a:ext cx="7707410" cy="568785"/>
          </a:xfrm>
          <a:prstGeom prst="rect">
            <a:avLst/>
          </a:prstGeom>
          <a:noFill/>
        </p:spPr>
        <p:txBody>
          <a:bodyPr wrap="square" lIns="75605" tIns="37802" rIns="75605" bIns="37802" rtlCol="0" anchor="t">
            <a:spAutoFit/>
          </a:bodyPr>
          <a:lstStyle/>
          <a:p>
            <a:r>
              <a:rPr lang="en-GB" sz="3200" b="1" dirty="0">
                <a:solidFill>
                  <a:srgbClr val="FE0E67"/>
                </a:solidFill>
                <a:latin typeface="Verdana Pro Cond"/>
                <a:cs typeface="Calibri"/>
              </a:rPr>
              <a:t>Data Source</a:t>
            </a:r>
            <a:endParaRPr lang="en-GB" sz="1400" dirty="0">
              <a:solidFill>
                <a:srgbClr val="FE0E67"/>
              </a:solidFill>
            </a:endParaRPr>
          </a:p>
        </p:txBody>
      </p:sp>
      <p:pic>
        <p:nvPicPr>
          <p:cNvPr id="3" name="Picture 2" descr="Natural Language Processing With Python's NLTK Package – Real Python">
            <a:extLst>
              <a:ext uri="{FF2B5EF4-FFF2-40B4-BE49-F238E27FC236}">
                <a16:creationId xmlns:a16="http://schemas.microsoft.com/office/drawing/2014/main" id="{FD5788D8-F2AE-25F3-447B-037F92E1CA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0155" y="1442738"/>
            <a:ext cx="4654591" cy="2618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91452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4404"/>
            <a:ext cx="10121387" cy="756047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88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8989" y="4463237"/>
            <a:ext cx="902333" cy="90233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182840" y="5292427"/>
            <a:ext cx="1714945" cy="321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88" dirty="0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746140" y="1320550"/>
            <a:ext cx="1076016" cy="992234"/>
          </a:xfrm>
          <a:prstGeom prst="rect">
            <a:avLst/>
          </a:prstGeom>
          <a:noFill/>
        </p:spPr>
        <p:txBody>
          <a:bodyPr wrap="none" lIns="75605" tIns="37802" rIns="75605" bIns="37802" rtlCol="0" anchor="t">
            <a:spAutoFit/>
          </a:bodyPr>
          <a:lstStyle/>
          <a:p>
            <a:endParaRPr lang="en-GB" sz="1488" dirty="0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endParaRPr lang="en-GB" sz="1488" dirty="0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r>
              <a:rPr lang="en-GB" sz="1488" dirty="0">
                <a:solidFill>
                  <a:srgbClr val="002E5F"/>
                </a:solidFill>
              </a:rPr>
              <a:t>	</a:t>
            </a:r>
            <a:endParaRPr lang="en-GB" sz="1488" i="1" dirty="0">
              <a:solidFill>
                <a:srgbClr val="002E5F"/>
              </a:solidFill>
              <a:cs typeface="Calibri" panose="020F0502020204030204"/>
            </a:endParaRPr>
          </a:p>
          <a:p>
            <a:r>
              <a:rPr lang="en-GB" sz="1488" dirty="0">
                <a:solidFill>
                  <a:srgbClr val="002E5F"/>
                </a:solidFill>
                <a:latin typeface="Integral CF Bold" panose="00000800000000000000" pitchFamily="50" charset="0"/>
              </a:rPr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94276" y="1625922"/>
            <a:ext cx="184731" cy="5502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D4C3EE-3DA3-43F0-B3B9-D697FCC390AD}"/>
              </a:ext>
            </a:extLst>
          </p:cNvPr>
          <p:cNvSpPr txBox="1"/>
          <p:nvPr/>
        </p:nvSpPr>
        <p:spPr>
          <a:xfrm>
            <a:off x="365879" y="1134472"/>
            <a:ext cx="4079901" cy="3816212"/>
          </a:xfrm>
          <a:prstGeom prst="rect">
            <a:avLst/>
          </a:prstGeom>
          <a:noFill/>
        </p:spPr>
        <p:txBody>
          <a:bodyPr wrap="square" lIns="75605" tIns="37802" rIns="75605" bIns="37802" rtlCol="0" anchor="t">
            <a:spAutoFit/>
          </a:bodyPr>
          <a:lstStyle/>
          <a:p>
            <a:pPr algn="ctr">
              <a:lnSpc>
                <a:spcPct val="150000"/>
              </a:lnSpc>
            </a:pPr>
            <a:endParaRPr lang="en-GB" sz="1488" b="1" dirty="0">
              <a:solidFill>
                <a:srgbClr val="FE0E67"/>
              </a:solidFill>
              <a:latin typeface="Integral CF" panose="00000500000000000000" pitchFamily="50" charset="0"/>
              <a:ea typeface="Source Sans Pro" panose="020B0503030403020204" pitchFamily="34" charset="0"/>
            </a:endParaRPr>
          </a:p>
          <a:p>
            <a:pPr>
              <a:lnSpc>
                <a:spcPct val="150000"/>
              </a:lnSpc>
            </a:pP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What kinds of questions can you ask when you can use a programming language to study hundreds, thousands, or even millions of pages of digital text?</a:t>
            </a:r>
          </a:p>
          <a:p>
            <a:pPr>
              <a:lnSpc>
                <a:spcPct val="150000"/>
              </a:lnSpc>
            </a:pPr>
            <a:endParaRPr lang="en-GB" sz="1654" dirty="0">
              <a:solidFill>
                <a:srgbClr val="002060"/>
              </a:solidFill>
              <a:latin typeface="Source Sans Pro"/>
              <a:ea typeface="Source Sans Pro"/>
            </a:endParaRPr>
          </a:p>
          <a:p>
            <a:pPr>
              <a:lnSpc>
                <a:spcPct val="150000"/>
              </a:lnSpc>
            </a:pPr>
            <a:r>
              <a:rPr lang="en-GB" dirty="0">
                <a:solidFill>
                  <a:srgbClr val="002060"/>
                </a:solidFill>
                <a:latin typeface="Source Sans Pro"/>
                <a:ea typeface="Source Sans Pro"/>
              </a:rPr>
              <a:t>“Distant reading”</a:t>
            </a:r>
          </a:p>
          <a:p>
            <a:pPr>
              <a:lnSpc>
                <a:spcPct val="150000"/>
              </a:lnSpc>
            </a:pPr>
            <a:endParaRPr lang="en-GB" sz="1654" dirty="0">
              <a:solidFill>
                <a:srgbClr val="002060"/>
              </a:solidFill>
              <a:latin typeface="Source Sans Pro"/>
              <a:ea typeface="Source Sans Pro"/>
            </a:endParaRPr>
          </a:p>
          <a:p>
            <a:pPr>
              <a:lnSpc>
                <a:spcPct val="150000"/>
              </a:lnSpc>
            </a:pPr>
            <a:endParaRPr lang="en-GB" sz="1654" dirty="0">
              <a:solidFill>
                <a:srgbClr val="002060"/>
              </a:solidFill>
              <a:latin typeface="Source Sans Pro"/>
              <a:ea typeface="Source Sans Pro"/>
            </a:endParaRPr>
          </a:p>
          <a:p>
            <a:pPr>
              <a:lnSpc>
                <a:spcPct val="150000"/>
              </a:lnSpc>
            </a:pPr>
            <a:endParaRPr lang="en-GB" sz="1654" dirty="0">
              <a:solidFill>
                <a:srgbClr val="002060"/>
              </a:solidFill>
              <a:latin typeface="Source Sans Pro"/>
              <a:ea typeface="Source Sans Pro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27178" y="-284790"/>
            <a:ext cx="1031250" cy="10312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100"/>
            <a:ext cx="2299383" cy="41460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F24D89E-D9B5-13FC-CEF1-C779007C791B}"/>
              </a:ext>
            </a:extLst>
          </p:cNvPr>
          <p:cNvSpPr txBox="1"/>
          <p:nvPr/>
        </p:nvSpPr>
        <p:spPr>
          <a:xfrm>
            <a:off x="329135" y="731662"/>
            <a:ext cx="7707410" cy="568785"/>
          </a:xfrm>
          <a:prstGeom prst="rect">
            <a:avLst/>
          </a:prstGeom>
          <a:noFill/>
        </p:spPr>
        <p:txBody>
          <a:bodyPr wrap="square" lIns="75605" tIns="37802" rIns="75605" bIns="37802" rtlCol="0" anchor="t">
            <a:spAutoFit/>
          </a:bodyPr>
          <a:lstStyle/>
          <a:p>
            <a:r>
              <a:rPr lang="en-GB" sz="3200" b="1" dirty="0">
                <a:solidFill>
                  <a:srgbClr val="FE0E67"/>
                </a:solidFill>
                <a:latin typeface="Verdana Pro Cond"/>
                <a:cs typeface="Calibri"/>
              </a:rPr>
              <a:t>NLP Natural Language Processing</a:t>
            </a:r>
            <a:endParaRPr lang="en-GB" sz="1400" dirty="0">
              <a:solidFill>
                <a:srgbClr val="FE0E67"/>
              </a:solidFill>
            </a:endParaRPr>
          </a:p>
        </p:txBody>
      </p:sp>
      <p:pic>
        <p:nvPicPr>
          <p:cNvPr id="3" name="Picture 2" descr="Natural Language Processing With Python's NLTK Package – Real Python">
            <a:extLst>
              <a:ext uri="{FF2B5EF4-FFF2-40B4-BE49-F238E27FC236}">
                <a16:creationId xmlns:a16="http://schemas.microsoft.com/office/drawing/2014/main" id="{D1D01008-5E53-604A-0435-5B634FBA58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0155" y="1442738"/>
            <a:ext cx="4654591" cy="2618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37337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4404"/>
            <a:ext cx="10121387" cy="756047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88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8989" y="4463237"/>
            <a:ext cx="902333" cy="90233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182840" y="5292427"/>
            <a:ext cx="1714945" cy="321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88" dirty="0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746140" y="1320550"/>
            <a:ext cx="1076016" cy="992234"/>
          </a:xfrm>
          <a:prstGeom prst="rect">
            <a:avLst/>
          </a:prstGeom>
          <a:noFill/>
        </p:spPr>
        <p:txBody>
          <a:bodyPr wrap="none" lIns="75605" tIns="37802" rIns="75605" bIns="37802" rtlCol="0" anchor="t">
            <a:spAutoFit/>
          </a:bodyPr>
          <a:lstStyle/>
          <a:p>
            <a:endParaRPr lang="en-GB" sz="1488" dirty="0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endParaRPr lang="en-GB" sz="1488" dirty="0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r>
              <a:rPr lang="en-GB" sz="1488" dirty="0">
                <a:solidFill>
                  <a:srgbClr val="002E5F"/>
                </a:solidFill>
              </a:rPr>
              <a:t>	</a:t>
            </a:r>
            <a:endParaRPr lang="en-GB" sz="1488" i="1" dirty="0">
              <a:solidFill>
                <a:srgbClr val="002E5F"/>
              </a:solidFill>
              <a:cs typeface="Calibri" panose="020F0502020204030204"/>
            </a:endParaRPr>
          </a:p>
          <a:p>
            <a:r>
              <a:rPr lang="en-GB" sz="1488" dirty="0">
                <a:solidFill>
                  <a:srgbClr val="002E5F"/>
                </a:solidFill>
                <a:latin typeface="Integral CF Bold" panose="00000800000000000000" pitchFamily="50" charset="0"/>
              </a:rPr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94276" y="1625922"/>
            <a:ext cx="184731" cy="5502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D4C3EE-3DA3-43F0-B3B9-D697FCC390AD}"/>
              </a:ext>
            </a:extLst>
          </p:cNvPr>
          <p:cNvSpPr txBox="1"/>
          <p:nvPr/>
        </p:nvSpPr>
        <p:spPr>
          <a:xfrm>
            <a:off x="341721" y="472385"/>
            <a:ext cx="4079901" cy="4656058"/>
          </a:xfrm>
          <a:prstGeom prst="rect">
            <a:avLst/>
          </a:prstGeom>
          <a:noFill/>
        </p:spPr>
        <p:txBody>
          <a:bodyPr wrap="square" lIns="75605" tIns="37802" rIns="75605" bIns="37802" rtlCol="0" anchor="t">
            <a:spAutoFit/>
          </a:bodyPr>
          <a:lstStyle/>
          <a:p>
            <a:pPr algn="ctr">
              <a:lnSpc>
                <a:spcPct val="150000"/>
              </a:lnSpc>
            </a:pPr>
            <a:endParaRPr lang="en-GB" sz="1488" b="1" dirty="0">
              <a:solidFill>
                <a:srgbClr val="002060"/>
              </a:solidFill>
              <a:latin typeface="Integral CF" panose="00000500000000000000" pitchFamily="50" charset="0"/>
              <a:ea typeface="Source Sans Pro" panose="020B0503030403020204" pitchFamily="34" charset="0"/>
            </a:endParaRPr>
          </a:p>
          <a:p>
            <a:pPr>
              <a:lnSpc>
                <a:spcPct val="150000"/>
              </a:lnSpc>
            </a:pPr>
            <a:r>
              <a:rPr lang="en-GB" sz="1984" b="1" dirty="0">
                <a:solidFill>
                  <a:srgbClr val="FE0E67"/>
                </a:solidFill>
                <a:latin typeface="Source Sans Pro"/>
                <a:ea typeface="Source Sans Pro"/>
              </a:rPr>
              <a:t>Why use NLTK</a:t>
            </a:r>
            <a:endParaRPr lang="en-GB" sz="1654" b="1" dirty="0">
              <a:solidFill>
                <a:srgbClr val="FE0E67"/>
              </a:solidFill>
              <a:latin typeface="Source Sans Pro"/>
              <a:ea typeface="Source Sans Pro"/>
            </a:endParaRPr>
          </a:p>
          <a:p>
            <a:pPr>
              <a:lnSpc>
                <a:spcPct val="150000"/>
              </a:lnSpc>
            </a:pPr>
            <a:endParaRPr lang="en-GB" sz="1654" dirty="0">
              <a:solidFill>
                <a:srgbClr val="002060"/>
              </a:solidFill>
              <a:latin typeface="Source Sans Pro"/>
              <a:ea typeface="Source Sans Pro"/>
            </a:endParaRPr>
          </a:p>
          <a:p>
            <a:pPr>
              <a:lnSpc>
                <a:spcPct val="150000"/>
              </a:lnSpc>
            </a:pP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What kinds of questions can you ask when you can use a programming language to study hundreds, thousands, or even millions of pages of digital text?</a:t>
            </a:r>
          </a:p>
          <a:p>
            <a:pPr>
              <a:lnSpc>
                <a:spcPct val="150000"/>
              </a:lnSpc>
            </a:pPr>
            <a:endParaRPr lang="en-GB" sz="1654" dirty="0">
              <a:solidFill>
                <a:srgbClr val="002060"/>
              </a:solidFill>
              <a:latin typeface="Source Sans Pro"/>
              <a:ea typeface="Source Sans Pro"/>
            </a:endParaRPr>
          </a:p>
          <a:p>
            <a:pPr>
              <a:lnSpc>
                <a:spcPct val="150000"/>
              </a:lnSpc>
            </a:pP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“Distant reading”</a:t>
            </a:r>
          </a:p>
          <a:p>
            <a:pPr>
              <a:lnSpc>
                <a:spcPct val="150000"/>
              </a:lnSpc>
            </a:pPr>
            <a:endParaRPr lang="en-GB" sz="1654" dirty="0">
              <a:solidFill>
                <a:srgbClr val="002060"/>
              </a:solidFill>
              <a:latin typeface="Source Sans Pro"/>
              <a:ea typeface="Source Sans Pro"/>
            </a:endParaRPr>
          </a:p>
          <a:p>
            <a:pPr>
              <a:lnSpc>
                <a:spcPct val="150000"/>
              </a:lnSpc>
            </a:pPr>
            <a:endParaRPr lang="en-GB" sz="1654" dirty="0">
              <a:solidFill>
                <a:srgbClr val="002060"/>
              </a:solidFill>
              <a:latin typeface="Source Sans Pro"/>
              <a:ea typeface="Source Sans Pro"/>
            </a:endParaRPr>
          </a:p>
          <a:p>
            <a:pPr>
              <a:lnSpc>
                <a:spcPct val="150000"/>
              </a:lnSpc>
            </a:pPr>
            <a:endParaRPr lang="en-GB" sz="1654" dirty="0">
              <a:solidFill>
                <a:srgbClr val="002060"/>
              </a:solidFill>
              <a:latin typeface="Source Sans Pro"/>
              <a:ea typeface="Source Sans Pro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27178" y="-284790"/>
            <a:ext cx="1031250" cy="10312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100"/>
            <a:ext cx="2299383" cy="41460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3974F87-588F-8DF9-CD3E-FCDDC3D2745C}"/>
              </a:ext>
            </a:extLst>
          </p:cNvPr>
          <p:cNvSpPr txBox="1"/>
          <p:nvPr/>
        </p:nvSpPr>
        <p:spPr>
          <a:xfrm>
            <a:off x="4763343" y="414707"/>
            <a:ext cx="4079901" cy="5419728"/>
          </a:xfrm>
          <a:prstGeom prst="rect">
            <a:avLst/>
          </a:prstGeom>
          <a:noFill/>
        </p:spPr>
        <p:txBody>
          <a:bodyPr wrap="square" lIns="75605" tIns="37802" rIns="75605" bIns="37802" rtlCol="0" anchor="t">
            <a:spAutoFit/>
          </a:bodyPr>
          <a:lstStyle/>
          <a:p>
            <a:pPr algn="ctr">
              <a:lnSpc>
                <a:spcPct val="150000"/>
              </a:lnSpc>
            </a:pPr>
            <a:endParaRPr lang="en-GB" sz="1488" b="1" dirty="0">
              <a:solidFill>
                <a:srgbClr val="002060"/>
              </a:solidFill>
              <a:latin typeface="Integral CF" panose="00000500000000000000" pitchFamily="50" charset="0"/>
              <a:ea typeface="Source Sans Pro" panose="020B0503030403020204" pitchFamily="34" charset="0"/>
            </a:endParaRPr>
          </a:p>
          <a:p>
            <a:pPr>
              <a:lnSpc>
                <a:spcPct val="150000"/>
              </a:lnSpc>
            </a:pPr>
            <a:r>
              <a:rPr lang="en-GB" sz="1984" b="1" dirty="0">
                <a:solidFill>
                  <a:srgbClr val="FE0E67"/>
                </a:solidFill>
                <a:latin typeface="Source Sans Pro"/>
                <a:ea typeface="Source Sans Pro"/>
              </a:rPr>
              <a:t>NLTK Isn’t everything</a:t>
            </a:r>
            <a:endParaRPr lang="en-GB" sz="1654" b="1" dirty="0">
              <a:solidFill>
                <a:srgbClr val="FE0E67"/>
              </a:solidFill>
              <a:latin typeface="Source Sans Pro"/>
              <a:ea typeface="Source Sans Pro"/>
            </a:endParaRPr>
          </a:p>
          <a:p>
            <a:pPr>
              <a:lnSpc>
                <a:spcPct val="150000"/>
              </a:lnSpc>
            </a:pPr>
            <a:endParaRPr lang="en-GB" sz="1654" dirty="0">
              <a:solidFill>
                <a:srgbClr val="002060"/>
              </a:solidFill>
              <a:latin typeface="Source Sans Pro"/>
              <a:ea typeface="Source Sans Pro"/>
            </a:endParaRPr>
          </a:p>
          <a:p>
            <a:pPr>
              <a:lnSpc>
                <a:spcPct val="150000"/>
              </a:lnSpc>
            </a:pP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What kinds of questions can you ask when you can physically hold and look at a printed text, be it an original publication or later edition of the text?</a:t>
            </a:r>
          </a:p>
          <a:p>
            <a:pPr>
              <a:lnSpc>
                <a:spcPct val="150000"/>
              </a:lnSpc>
            </a:pPr>
            <a:endParaRPr lang="en-GB" sz="1654" dirty="0">
              <a:solidFill>
                <a:srgbClr val="002060"/>
              </a:solidFill>
              <a:latin typeface="Source Sans Pro"/>
              <a:ea typeface="Source Sans Pro"/>
            </a:endParaRPr>
          </a:p>
          <a:p>
            <a:pPr>
              <a:lnSpc>
                <a:spcPct val="150000"/>
              </a:lnSpc>
            </a:pP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“Close reading”</a:t>
            </a:r>
          </a:p>
          <a:p>
            <a:pPr>
              <a:lnSpc>
                <a:spcPct val="150000"/>
              </a:lnSpc>
            </a:pP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Book history</a:t>
            </a:r>
          </a:p>
          <a:p>
            <a:pPr>
              <a:lnSpc>
                <a:spcPct val="150000"/>
              </a:lnSpc>
            </a:pPr>
            <a:endParaRPr lang="en-GB" sz="1654" dirty="0">
              <a:solidFill>
                <a:srgbClr val="002060"/>
              </a:solidFill>
              <a:latin typeface="Source Sans Pro"/>
              <a:ea typeface="Source Sans Pro"/>
            </a:endParaRPr>
          </a:p>
          <a:p>
            <a:pPr>
              <a:lnSpc>
                <a:spcPct val="150000"/>
              </a:lnSpc>
            </a:pPr>
            <a:endParaRPr lang="en-GB" sz="1654" dirty="0">
              <a:solidFill>
                <a:srgbClr val="002060"/>
              </a:solidFill>
              <a:latin typeface="Source Sans Pro"/>
              <a:ea typeface="Source Sans Pro"/>
            </a:endParaRPr>
          </a:p>
          <a:p>
            <a:pPr>
              <a:lnSpc>
                <a:spcPct val="150000"/>
              </a:lnSpc>
            </a:pPr>
            <a:endParaRPr lang="en-GB" sz="1654" dirty="0">
              <a:solidFill>
                <a:srgbClr val="002060"/>
              </a:solidFill>
              <a:latin typeface="Source Sans Pro"/>
              <a:ea typeface="Source Sans Pro"/>
            </a:endParaRPr>
          </a:p>
          <a:p>
            <a:pPr>
              <a:lnSpc>
                <a:spcPct val="150000"/>
              </a:lnSpc>
            </a:pPr>
            <a:endParaRPr lang="en-GB" sz="1654" dirty="0">
              <a:solidFill>
                <a:srgbClr val="002060"/>
              </a:solidFill>
              <a:latin typeface="Source Sans Pro"/>
              <a:ea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21673082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D80496-9D7E-94F0-1FBE-4AD2CD79F2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1C96041-761B-029D-3384-BF18A43F4FD7}"/>
              </a:ext>
            </a:extLst>
          </p:cNvPr>
          <p:cNvSpPr/>
          <p:nvPr/>
        </p:nvSpPr>
        <p:spPr>
          <a:xfrm>
            <a:off x="0" y="99"/>
            <a:ext cx="5060156" cy="5670352"/>
          </a:xfrm>
          <a:prstGeom prst="rect">
            <a:avLst/>
          </a:prstGeom>
          <a:solidFill>
            <a:srgbClr val="EB0E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88" baseline="-2500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714920E-3874-63FA-1BF1-0EB2137ECC2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5191" y="23702"/>
            <a:ext cx="1275434" cy="127543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1DD14B7-153A-5448-F243-63C4F0E3BE40}"/>
              </a:ext>
            </a:extLst>
          </p:cNvPr>
          <p:cNvSpPr/>
          <p:nvPr/>
        </p:nvSpPr>
        <p:spPr>
          <a:xfrm>
            <a:off x="-1" y="4914404"/>
            <a:ext cx="10080625" cy="756047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88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C0E3776-8C04-55F4-6363-171E72AE22E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8989" y="4463237"/>
            <a:ext cx="902333" cy="90233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C366FE2-A6E1-DD03-7AA0-61B6F1DF65ED}"/>
              </a:ext>
            </a:extLst>
          </p:cNvPr>
          <p:cNvSpPr/>
          <p:nvPr/>
        </p:nvSpPr>
        <p:spPr>
          <a:xfrm>
            <a:off x="4182840" y="5292427"/>
            <a:ext cx="1714945" cy="321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88">
                <a:solidFill>
                  <a:srgbClr val="EB0E67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3" name="TextBox 4">
            <a:extLst>
              <a:ext uri="{FF2B5EF4-FFF2-40B4-BE49-F238E27FC236}">
                <a16:creationId xmlns:a16="http://schemas.microsoft.com/office/drawing/2014/main" id="{7EBCE568-5A15-1D00-736D-FDA11F36E171}"/>
              </a:ext>
            </a:extLst>
          </p:cNvPr>
          <p:cNvSpPr txBox="1"/>
          <p:nvPr/>
        </p:nvSpPr>
        <p:spPr>
          <a:xfrm>
            <a:off x="321659" y="1694189"/>
            <a:ext cx="4623567" cy="945042"/>
          </a:xfrm>
          <a:prstGeom prst="rect">
            <a:avLst/>
          </a:prstGeom>
          <a:noFill/>
        </p:spPr>
        <p:txBody>
          <a:bodyPr rot="0" spcFirstLastPara="0" vert="horz" wrap="square" lIns="75605" tIns="37802" rIns="75605" bIns="37802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3510" indent="-283510">
              <a:lnSpc>
                <a:spcPct val="150000"/>
              </a:lnSpc>
              <a:buFont typeface="Arial"/>
              <a:buChar char="•"/>
            </a:pPr>
            <a:r>
              <a:rPr lang="en-GB" sz="1984" dirty="0">
                <a:solidFill>
                  <a:schemeClr val="bg1"/>
                </a:solidFill>
                <a:ea typeface="Calibri"/>
                <a:cs typeface="Calibri"/>
              </a:rPr>
              <a:t>Use built-in functions to print out and summarise text1, and text2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1639DAB-7D2F-5014-B6FB-5F9C551964EA}"/>
              </a:ext>
            </a:extLst>
          </p:cNvPr>
          <p:cNvSpPr txBox="1"/>
          <p:nvPr/>
        </p:nvSpPr>
        <p:spPr>
          <a:xfrm>
            <a:off x="330601" y="418385"/>
            <a:ext cx="4397957" cy="999672"/>
          </a:xfrm>
          <a:prstGeom prst="rect">
            <a:avLst/>
          </a:prstGeom>
          <a:noFill/>
        </p:spPr>
        <p:txBody>
          <a:bodyPr wrap="square" lIns="75605" tIns="37802" rIns="75605" bIns="37802" rtlCol="0" anchor="t">
            <a:spAutoFit/>
          </a:bodyPr>
          <a:lstStyle/>
          <a:p>
            <a:pPr algn="ctr"/>
            <a:r>
              <a:rPr lang="en-GB" sz="6000" b="1" dirty="0">
                <a:solidFill>
                  <a:schemeClr val="bg1"/>
                </a:solidFill>
                <a:latin typeface="Verdana Pro Cond"/>
                <a:ea typeface="Calibri"/>
                <a:cs typeface="Calibri"/>
              </a:rPr>
              <a:t>Demo 1</a:t>
            </a:r>
            <a:endParaRPr lang="en-GB" sz="3200" dirty="0">
              <a:solidFill>
                <a:schemeClr val="bg1"/>
              </a:solidFill>
            </a:endParaRPr>
          </a:p>
        </p:txBody>
      </p:sp>
      <p:pic>
        <p:nvPicPr>
          <p:cNvPr id="2" name="Picture 2" descr="Natural Language Processing With Python's NLTK Package – Real Python">
            <a:extLst>
              <a:ext uri="{FF2B5EF4-FFF2-40B4-BE49-F238E27FC236}">
                <a16:creationId xmlns:a16="http://schemas.microsoft.com/office/drawing/2014/main" id="{448F4B23-5562-6A59-2D26-CAB93DDE7C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3094" y="1418057"/>
            <a:ext cx="4654591" cy="2618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04899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DB9D11-B490-8F4B-B7CC-7BD9FA57C4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6583A86-7AB9-2D51-06E0-484D7BA36E25}"/>
              </a:ext>
            </a:extLst>
          </p:cNvPr>
          <p:cNvSpPr/>
          <p:nvPr/>
        </p:nvSpPr>
        <p:spPr>
          <a:xfrm>
            <a:off x="0" y="4914404"/>
            <a:ext cx="10121387" cy="756047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88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D9B47F9-12D5-1BA5-4CD0-64F3FD509CD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8989" y="4463237"/>
            <a:ext cx="902333" cy="90233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388592B-4D5A-F500-D0BD-8822E76667BC}"/>
              </a:ext>
            </a:extLst>
          </p:cNvPr>
          <p:cNvSpPr/>
          <p:nvPr/>
        </p:nvSpPr>
        <p:spPr>
          <a:xfrm>
            <a:off x="4182840" y="5292427"/>
            <a:ext cx="1714945" cy="321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88" dirty="0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937423-9660-8DBB-3F00-F69874F93E9B}"/>
              </a:ext>
            </a:extLst>
          </p:cNvPr>
          <p:cNvSpPr txBox="1"/>
          <p:nvPr/>
        </p:nvSpPr>
        <p:spPr>
          <a:xfrm>
            <a:off x="5746140" y="1320550"/>
            <a:ext cx="1076016" cy="992234"/>
          </a:xfrm>
          <a:prstGeom prst="rect">
            <a:avLst/>
          </a:prstGeom>
          <a:noFill/>
        </p:spPr>
        <p:txBody>
          <a:bodyPr wrap="none" lIns="75605" tIns="37802" rIns="75605" bIns="37802" rtlCol="0" anchor="t">
            <a:spAutoFit/>
          </a:bodyPr>
          <a:lstStyle/>
          <a:p>
            <a:endParaRPr lang="en-GB" sz="1488" dirty="0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endParaRPr lang="en-GB" sz="1488" dirty="0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r>
              <a:rPr lang="en-GB" sz="1488" dirty="0">
                <a:solidFill>
                  <a:srgbClr val="002E5F"/>
                </a:solidFill>
              </a:rPr>
              <a:t>	</a:t>
            </a:r>
            <a:endParaRPr lang="en-GB" sz="1488" i="1" dirty="0">
              <a:solidFill>
                <a:srgbClr val="002E5F"/>
              </a:solidFill>
              <a:cs typeface="Calibri" panose="020F0502020204030204"/>
            </a:endParaRPr>
          </a:p>
          <a:p>
            <a:r>
              <a:rPr lang="en-GB" sz="1488" dirty="0">
                <a:solidFill>
                  <a:srgbClr val="002E5F"/>
                </a:solidFill>
                <a:latin typeface="Integral CF Bold" panose="00000800000000000000" pitchFamily="50" charset="0"/>
              </a:rPr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9BED27-C80F-85F6-C6EF-01E889DAB624}"/>
              </a:ext>
            </a:extLst>
          </p:cNvPr>
          <p:cNvSpPr txBox="1"/>
          <p:nvPr/>
        </p:nvSpPr>
        <p:spPr>
          <a:xfrm>
            <a:off x="194276" y="1625922"/>
            <a:ext cx="184731" cy="5502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E9B7E4-7B2C-1BA9-CE77-F1EF3406F0E7}"/>
              </a:ext>
            </a:extLst>
          </p:cNvPr>
          <p:cNvSpPr txBox="1"/>
          <p:nvPr/>
        </p:nvSpPr>
        <p:spPr>
          <a:xfrm>
            <a:off x="365879" y="1360758"/>
            <a:ext cx="3718441" cy="1945380"/>
          </a:xfrm>
          <a:prstGeom prst="rect">
            <a:avLst/>
          </a:prstGeom>
          <a:noFill/>
        </p:spPr>
        <p:txBody>
          <a:bodyPr wrap="square" lIns="75605" tIns="37802" rIns="75605" bIns="37802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In human language, text is represented by a collections of words, or sentences.</a:t>
            </a:r>
          </a:p>
          <a:p>
            <a:pPr>
              <a:lnSpc>
                <a:spcPct val="150000"/>
              </a:lnSpc>
            </a:pPr>
            <a:endParaRPr lang="en-GB" sz="1654" dirty="0">
              <a:solidFill>
                <a:srgbClr val="002060"/>
              </a:solidFill>
              <a:latin typeface="Source Sans Pro"/>
              <a:ea typeface="Source Sans Pro"/>
            </a:endParaRPr>
          </a:p>
          <a:p>
            <a:pPr>
              <a:lnSpc>
                <a:spcPct val="150000"/>
              </a:lnSpc>
            </a:pP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In NLTK, similarly, text is represented by tokens.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5029D18-33D2-549B-C5F4-06C5734DCAD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27178" y="-284790"/>
            <a:ext cx="1031250" cy="10312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E4AAC83-35FD-DBBA-2555-22518C5832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100"/>
            <a:ext cx="2299383" cy="41460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DD5D708-7DEB-C88C-CED4-A79456BDD914}"/>
              </a:ext>
            </a:extLst>
          </p:cNvPr>
          <p:cNvSpPr txBox="1"/>
          <p:nvPr/>
        </p:nvSpPr>
        <p:spPr>
          <a:xfrm>
            <a:off x="329135" y="731662"/>
            <a:ext cx="7707410" cy="568785"/>
          </a:xfrm>
          <a:prstGeom prst="rect">
            <a:avLst/>
          </a:prstGeom>
          <a:noFill/>
        </p:spPr>
        <p:txBody>
          <a:bodyPr wrap="square" lIns="75605" tIns="37802" rIns="75605" bIns="37802" rtlCol="0" anchor="t">
            <a:spAutoFit/>
          </a:bodyPr>
          <a:lstStyle/>
          <a:p>
            <a:r>
              <a:rPr lang="en-GB" sz="3200" b="1" dirty="0">
                <a:solidFill>
                  <a:srgbClr val="FE0E67"/>
                </a:solidFill>
                <a:latin typeface="Verdana Pro Cond"/>
                <a:cs typeface="Calibri"/>
              </a:rPr>
              <a:t>Text Represented by ?</a:t>
            </a:r>
            <a:endParaRPr lang="en-GB" sz="1400" dirty="0">
              <a:solidFill>
                <a:srgbClr val="FE0E67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B75301-D346-7A2F-E06A-32243C2D661F}"/>
              </a:ext>
            </a:extLst>
          </p:cNvPr>
          <p:cNvSpPr txBox="1"/>
          <p:nvPr/>
        </p:nvSpPr>
        <p:spPr>
          <a:xfrm>
            <a:off x="4362994" y="1358090"/>
            <a:ext cx="5411246" cy="25415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800" dirty="0">
                <a:solidFill>
                  <a:srgbClr val="002060"/>
                </a:solidFill>
                <a:latin typeface="Source Sans Pro"/>
                <a:ea typeface="Source Sans Pro"/>
              </a:rPr>
              <a:t>Example:</a:t>
            </a:r>
          </a:p>
          <a:p>
            <a:pPr>
              <a:lnSpc>
                <a:spcPct val="150000"/>
              </a:lnSpc>
            </a:pPr>
            <a:endParaRPr lang="en-GB" sz="1800" dirty="0">
              <a:solidFill>
                <a:srgbClr val="002060"/>
              </a:solidFill>
              <a:latin typeface="Source Sans Pro"/>
              <a:ea typeface="Source Sans Pro"/>
            </a:endParaRPr>
          </a:p>
          <a:p>
            <a:pPr>
              <a:lnSpc>
                <a:spcPct val="150000"/>
              </a:lnSpc>
            </a:pPr>
            <a:r>
              <a:rPr lang="en-GB" sz="1800" dirty="0">
                <a:solidFill>
                  <a:srgbClr val="002060"/>
                </a:solidFill>
                <a:latin typeface="Source Sans Pro"/>
                <a:ea typeface="Source Sans Pro"/>
              </a:rPr>
              <a:t>the dog is eating,</a:t>
            </a:r>
            <a:r>
              <a:rPr lang="en-GB" dirty="0">
                <a:solidFill>
                  <a:srgbClr val="002060"/>
                </a:solidFill>
                <a:latin typeface="Source Sans Pro"/>
                <a:ea typeface="Source Sans Pro"/>
              </a:rPr>
              <a:t> </a:t>
            </a:r>
            <a:r>
              <a:rPr lang="en-GB" sz="1800" dirty="0">
                <a:solidFill>
                  <a:srgbClr val="002060"/>
                </a:solidFill>
                <a:latin typeface="Source Sans Pro"/>
                <a:ea typeface="Source Sans Pro"/>
              </a:rPr>
              <a:t>and the cat is eating. (9 words)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è"/>
            </a:pPr>
            <a:r>
              <a:rPr lang="en-GB" dirty="0">
                <a:solidFill>
                  <a:srgbClr val="002060"/>
                </a:solidFill>
                <a:latin typeface="Source Sans Pro"/>
                <a:ea typeface="Source Sans Pro"/>
              </a:rPr>
              <a:t>T</a:t>
            </a:r>
            <a:r>
              <a:rPr lang="en-GB" sz="1800" dirty="0">
                <a:solidFill>
                  <a:srgbClr val="002060"/>
                </a:solidFill>
                <a:latin typeface="Source Sans Pro"/>
                <a:ea typeface="Source Sans Pro"/>
              </a:rPr>
              <a:t>okens: </a:t>
            </a:r>
            <a:br>
              <a:rPr lang="en-GB" sz="1800" dirty="0">
                <a:solidFill>
                  <a:srgbClr val="002060"/>
                </a:solidFill>
                <a:latin typeface="Source Sans Pro"/>
                <a:ea typeface="Source Sans Pro"/>
              </a:rPr>
            </a:br>
            <a:r>
              <a:rPr lang="en-GB" sz="1800" dirty="0">
                <a:solidFill>
                  <a:srgbClr val="002060"/>
                </a:solidFill>
                <a:latin typeface="Source Sans Pro"/>
                <a:ea typeface="Source Sans Pro"/>
              </a:rPr>
              <a:t>0:the, 1:dog, 2:is, 3:eating, 4:”,” , 5:and, </a:t>
            </a:r>
            <a:r>
              <a:rPr lang="en-GB" dirty="0">
                <a:solidFill>
                  <a:srgbClr val="002060"/>
                </a:solidFill>
                <a:latin typeface="Source Sans Pro"/>
                <a:ea typeface="Source Sans Pro"/>
              </a:rPr>
              <a:t>6</a:t>
            </a:r>
            <a:r>
              <a:rPr lang="en-GB" sz="1800" dirty="0">
                <a:solidFill>
                  <a:srgbClr val="002060"/>
                </a:solidFill>
                <a:latin typeface="Source Sans Pro"/>
                <a:ea typeface="Source Sans Pro"/>
              </a:rPr>
              <a:t>:cat, </a:t>
            </a:r>
            <a:r>
              <a:rPr lang="en-GB" dirty="0">
                <a:solidFill>
                  <a:srgbClr val="002060"/>
                </a:solidFill>
                <a:latin typeface="Source Sans Pro"/>
                <a:ea typeface="Source Sans Pro"/>
              </a:rPr>
              <a:t>7:”</a:t>
            </a:r>
            <a:r>
              <a:rPr lang="en-GB" sz="1800" dirty="0">
                <a:solidFill>
                  <a:srgbClr val="002060"/>
                </a:solidFill>
                <a:latin typeface="Source Sans Pro"/>
                <a:ea typeface="Source Sans Pro"/>
              </a:rPr>
              <a:t>.” </a:t>
            </a:r>
            <a:br>
              <a:rPr lang="en-GB" sz="1800" dirty="0">
                <a:solidFill>
                  <a:srgbClr val="002060"/>
                </a:solidFill>
                <a:latin typeface="Source Sans Pro"/>
                <a:ea typeface="Source Sans Pro"/>
              </a:rPr>
            </a:br>
            <a:r>
              <a:rPr lang="en-GB" sz="1800" dirty="0">
                <a:solidFill>
                  <a:srgbClr val="002060"/>
                </a:solidFill>
                <a:latin typeface="Source Sans Pro"/>
                <a:ea typeface="Source Sans Pro"/>
              </a:rPr>
              <a:t>(8 tokens)</a:t>
            </a:r>
          </a:p>
        </p:txBody>
      </p:sp>
    </p:spTree>
    <p:extLst>
      <p:ext uri="{BB962C8B-B14F-4D97-AF65-F5344CB8AC3E}">
        <p14:creationId xmlns:p14="http://schemas.microsoft.com/office/powerpoint/2010/main" val="8821284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51C478C-6764-2D7D-6817-740E9B8E045D}"/>
              </a:ext>
            </a:extLst>
          </p:cNvPr>
          <p:cNvSpPr/>
          <p:nvPr/>
        </p:nvSpPr>
        <p:spPr>
          <a:xfrm>
            <a:off x="-1" y="4914404"/>
            <a:ext cx="10080625" cy="756047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88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50BA977-3EC7-8303-E44F-CDD21639D03A}"/>
              </a:ext>
            </a:extLst>
          </p:cNvPr>
          <p:cNvSpPr/>
          <p:nvPr/>
        </p:nvSpPr>
        <p:spPr>
          <a:xfrm>
            <a:off x="4182840" y="5292428"/>
            <a:ext cx="1714946" cy="321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88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A2CEA0A6-0862-7EB2-A73D-F351F44D206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8990" y="4463239"/>
            <a:ext cx="902334" cy="902334"/>
          </a:xfrm>
          <a:prstGeom prst="rect">
            <a:avLst/>
          </a:prstGeom>
        </p:spPr>
      </p:pic>
      <p:pic>
        <p:nvPicPr>
          <p:cNvPr id="6" name="Picture 5" descr="Blue text on a black background&#10;&#10;Description automatically generated">
            <a:extLst>
              <a:ext uri="{FF2B5EF4-FFF2-40B4-BE49-F238E27FC236}">
                <a16:creationId xmlns:a16="http://schemas.microsoft.com/office/drawing/2014/main" id="{B62FBAE1-CA37-9C59-FE58-0C0E255E58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689" y="230330"/>
            <a:ext cx="2618838" cy="513398"/>
          </a:xfrm>
          <a:prstGeom prst="rect">
            <a:avLst/>
          </a:prstGeom>
        </p:spPr>
      </p:pic>
      <p:pic>
        <p:nvPicPr>
          <p:cNvPr id="12" name="Picture 11" descr="A logo with text on it&#10;&#10;Description automatically generated">
            <a:extLst>
              <a:ext uri="{FF2B5EF4-FFF2-40B4-BE49-F238E27FC236}">
                <a16:creationId xmlns:a16="http://schemas.microsoft.com/office/drawing/2014/main" id="{A6738CCD-A498-433D-CF11-C7D4590934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26377" y="-84957"/>
            <a:ext cx="1252191" cy="1251478"/>
          </a:xfrm>
          <a:prstGeom prst="rect">
            <a:avLst/>
          </a:prstGeom>
        </p:spPr>
      </p:pic>
      <p:sp>
        <p:nvSpPr>
          <p:cNvPr id="16" name="TextBox 11">
            <a:extLst>
              <a:ext uri="{FF2B5EF4-FFF2-40B4-BE49-F238E27FC236}">
                <a16:creationId xmlns:a16="http://schemas.microsoft.com/office/drawing/2014/main" id="{83749741-F746-3870-9E75-964B32DB55A8}"/>
              </a:ext>
            </a:extLst>
          </p:cNvPr>
          <p:cNvSpPr txBox="1"/>
          <p:nvPr/>
        </p:nvSpPr>
        <p:spPr>
          <a:xfrm>
            <a:off x="347349" y="1210930"/>
            <a:ext cx="9385923" cy="3280681"/>
          </a:xfrm>
          <a:prstGeom prst="rect">
            <a:avLst/>
          </a:prstGeom>
          <a:noFill/>
        </p:spPr>
        <p:txBody>
          <a:bodyPr wrap="square" lIns="75605" tIns="37802" rIns="75605" bIns="37802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1654" dirty="0">
              <a:solidFill>
                <a:srgbClr val="002E5F"/>
              </a:solidFill>
              <a:latin typeface="Source Sans Pro"/>
              <a:ea typeface="Source Sans Pro"/>
            </a:endParaRPr>
          </a:p>
          <a:p>
            <a:pPr marL="236258" indent="-236258">
              <a:lnSpc>
                <a:spcPct val="120000"/>
              </a:lnSpc>
              <a:spcBef>
                <a:spcPts val="827"/>
              </a:spcBef>
              <a:buFont typeface="Arial"/>
              <a:buChar char="•"/>
            </a:pPr>
            <a:r>
              <a:rPr lang="en-GB" sz="1984" dirty="0">
                <a:solidFill>
                  <a:srgbClr val="002E5F"/>
                </a:solidFill>
                <a:latin typeface="Source Sans Pro"/>
                <a:ea typeface="Source Sans Pro"/>
                <a:cs typeface="Calibri"/>
              </a:rPr>
              <a:t>Tokenisation involves breaking down a piece of text into smaller units called tokens.</a:t>
            </a:r>
            <a:endParaRPr lang="en-GB" sz="1984" dirty="0">
              <a:solidFill>
                <a:srgbClr val="000000"/>
              </a:solidFill>
              <a:latin typeface="Source Sans Pro"/>
              <a:ea typeface="Source Sans Pro"/>
              <a:cs typeface="Calibri"/>
            </a:endParaRPr>
          </a:p>
          <a:p>
            <a:pPr marL="236258" indent="-236258">
              <a:lnSpc>
                <a:spcPct val="120000"/>
              </a:lnSpc>
              <a:spcBef>
                <a:spcPts val="827"/>
              </a:spcBef>
              <a:buFont typeface="Arial"/>
              <a:buChar char="•"/>
            </a:pPr>
            <a:r>
              <a:rPr lang="en-GB" sz="1984" dirty="0">
                <a:solidFill>
                  <a:srgbClr val="002E5F"/>
                </a:solidFill>
                <a:latin typeface="Source Sans Pro"/>
                <a:ea typeface="Source Sans Pro"/>
                <a:cs typeface="Calibri"/>
              </a:rPr>
              <a:t>Tokens can be individual words, sentences, or even characters, depending on the level of granularity desired.</a:t>
            </a:r>
            <a:endParaRPr lang="en-GB" sz="1984" dirty="0">
              <a:solidFill>
                <a:srgbClr val="000000"/>
              </a:solidFill>
              <a:latin typeface="Source Sans Pro"/>
              <a:ea typeface="Source Sans Pro"/>
              <a:cs typeface="Calibri"/>
            </a:endParaRPr>
          </a:p>
          <a:p>
            <a:pPr marL="236258" indent="-236258">
              <a:lnSpc>
                <a:spcPct val="120000"/>
              </a:lnSpc>
              <a:spcBef>
                <a:spcPts val="827"/>
              </a:spcBef>
              <a:buFont typeface="Arial"/>
              <a:buChar char="•"/>
            </a:pPr>
            <a:r>
              <a:rPr lang="en-GB" sz="1984" dirty="0">
                <a:solidFill>
                  <a:srgbClr val="002E5F"/>
                </a:solidFill>
                <a:latin typeface="Source Sans Pro"/>
                <a:ea typeface="Source Sans Pro"/>
                <a:cs typeface="Calibri"/>
              </a:rPr>
              <a:t>Tokenisation helps in standardizing and organizing text data, making it easier to analyse and process.</a:t>
            </a:r>
            <a:endParaRPr lang="en-GB" sz="1984" dirty="0">
              <a:solidFill>
                <a:srgbClr val="000000"/>
              </a:solidFill>
              <a:latin typeface="Source Sans Pro"/>
              <a:ea typeface="Source Sans Pro"/>
              <a:cs typeface="Calibri"/>
            </a:endParaRPr>
          </a:p>
          <a:p>
            <a:pPr marL="236258" indent="-236258">
              <a:lnSpc>
                <a:spcPct val="120000"/>
              </a:lnSpc>
              <a:spcBef>
                <a:spcPts val="827"/>
              </a:spcBef>
              <a:buFont typeface="Arial"/>
              <a:buChar char="•"/>
            </a:pPr>
            <a:r>
              <a:rPr lang="en-GB" sz="1984" dirty="0">
                <a:solidFill>
                  <a:srgbClr val="002E5F"/>
                </a:solidFill>
                <a:latin typeface="Source Sans Pro"/>
                <a:ea typeface="Source Sans Pro"/>
                <a:cs typeface="Calibri"/>
              </a:rPr>
              <a:t>Word-based tokenisation breaks down text into individual words, treating each word as a separate token.</a:t>
            </a:r>
            <a:endParaRPr lang="en-GB" sz="1984" dirty="0">
              <a:solidFill>
                <a:srgbClr val="000000"/>
              </a:solidFill>
              <a:latin typeface="Source Sans Pro"/>
              <a:ea typeface="Source Sans Pro"/>
              <a:cs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231487E-A654-4C1F-5324-6FA9054358A3}"/>
              </a:ext>
            </a:extLst>
          </p:cNvPr>
          <p:cNvSpPr txBox="1"/>
          <p:nvPr/>
        </p:nvSpPr>
        <p:spPr>
          <a:xfrm>
            <a:off x="329135" y="904333"/>
            <a:ext cx="7707410" cy="568785"/>
          </a:xfrm>
          <a:prstGeom prst="rect">
            <a:avLst/>
          </a:prstGeom>
          <a:noFill/>
        </p:spPr>
        <p:txBody>
          <a:bodyPr wrap="square" lIns="75605" tIns="37802" rIns="75605" bIns="37802" rtlCol="0" anchor="t">
            <a:spAutoFit/>
          </a:bodyPr>
          <a:lstStyle/>
          <a:p>
            <a:r>
              <a:rPr lang="en-GB" sz="3200" b="1" dirty="0">
                <a:solidFill>
                  <a:srgbClr val="FE0E67"/>
                </a:solidFill>
                <a:latin typeface="Verdana Pro Cond"/>
                <a:cs typeface="Calibri"/>
              </a:rPr>
              <a:t>Tokenisation</a:t>
            </a:r>
            <a:endParaRPr lang="en-GB" sz="1400" dirty="0">
              <a:solidFill>
                <a:srgbClr val="FE0E6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33333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age of a book&#10;&#10;Description automatically generated">
            <a:extLst>
              <a:ext uri="{FF2B5EF4-FFF2-40B4-BE49-F238E27FC236}">
                <a16:creationId xmlns:a16="http://schemas.microsoft.com/office/drawing/2014/main" id="{B989BC7F-BE59-B622-35C6-1811F945EE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3968" y="571427"/>
            <a:ext cx="4468486" cy="615017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4914404"/>
            <a:ext cx="10121387" cy="756047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88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8989" y="4463237"/>
            <a:ext cx="902333" cy="90233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182840" y="5292427"/>
            <a:ext cx="1714945" cy="321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88" dirty="0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746140" y="1320550"/>
            <a:ext cx="1076016" cy="992234"/>
          </a:xfrm>
          <a:prstGeom prst="rect">
            <a:avLst/>
          </a:prstGeom>
          <a:noFill/>
        </p:spPr>
        <p:txBody>
          <a:bodyPr wrap="none" lIns="75605" tIns="37802" rIns="75605" bIns="37802" rtlCol="0" anchor="t">
            <a:spAutoFit/>
          </a:bodyPr>
          <a:lstStyle/>
          <a:p>
            <a:endParaRPr lang="en-GB" sz="1488" dirty="0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endParaRPr lang="en-GB" sz="1488" dirty="0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r>
              <a:rPr lang="en-GB" sz="1488" dirty="0">
                <a:solidFill>
                  <a:srgbClr val="002E5F"/>
                </a:solidFill>
              </a:rPr>
              <a:t>	</a:t>
            </a:r>
            <a:endParaRPr lang="en-GB" sz="1488" i="1" dirty="0">
              <a:solidFill>
                <a:srgbClr val="002E5F"/>
              </a:solidFill>
              <a:cs typeface="Calibri" panose="020F0502020204030204"/>
            </a:endParaRPr>
          </a:p>
          <a:p>
            <a:r>
              <a:rPr lang="en-GB" sz="1488" dirty="0">
                <a:solidFill>
                  <a:srgbClr val="002E5F"/>
                </a:solidFill>
                <a:latin typeface="Integral CF Bold" panose="00000800000000000000" pitchFamily="50" charset="0"/>
              </a:rPr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94276" y="1625922"/>
            <a:ext cx="184731" cy="5502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D4C3EE-3DA3-43F0-B3B9-D697FCC390AD}"/>
              </a:ext>
            </a:extLst>
          </p:cNvPr>
          <p:cNvSpPr txBox="1"/>
          <p:nvPr/>
        </p:nvSpPr>
        <p:spPr>
          <a:xfrm>
            <a:off x="308137" y="1566516"/>
            <a:ext cx="4732175" cy="808209"/>
          </a:xfrm>
          <a:prstGeom prst="rect">
            <a:avLst/>
          </a:prstGeom>
          <a:noFill/>
        </p:spPr>
        <p:txBody>
          <a:bodyPr wrap="square" lIns="75605" tIns="37802" rIns="75605" bIns="37802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We can use Python built-in functions such as</a:t>
            </a:r>
          </a:p>
          <a:p>
            <a:pPr lvl="1">
              <a:lnSpc>
                <a:spcPct val="150000"/>
              </a:lnSpc>
            </a:pPr>
            <a:r>
              <a:rPr lang="en-GB" sz="1654" b="1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  <a:latin typeface="Courier New" panose="02070309020205020404" pitchFamily="49" charset="0"/>
                <a:ea typeface="Source Sans Pro"/>
                <a:cs typeface="Courier New" panose="02070309020205020404" pitchFamily="49" charset="0"/>
              </a:rPr>
              <a:t>set(</a:t>
            </a:r>
            <a:r>
              <a:rPr lang="en-GB" sz="1654" b="1" dirty="0">
                <a:solidFill>
                  <a:srgbClr val="FFFF00"/>
                </a:solidFill>
                <a:highlight>
                  <a:srgbClr val="000000"/>
                </a:highlight>
                <a:latin typeface="Courier New" panose="02070309020205020404" pitchFamily="49" charset="0"/>
                <a:ea typeface="Source Sans Pro"/>
                <a:cs typeface="Courier New" panose="02070309020205020404" pitchFamily="49" charset="0"/>
              </a:rPr>
              <a:t>text</a:t>
            </a:r>
            <a:r>
              <a:rPr lang="en-GB" sz="1654" b="1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  <a:latin typeface="Courier New" panose="02070309020205020404" pitchFamily="49" charset="0"/>
                <a:ea typeface="Source Sans Pro"/>
                <a:cs typeface="Courier New" panose="02070309020205020404" pitchFamily="49" charset="0"/>
              </a:rPr>
              <a:t>)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27178" y="-284790"/>
            <a:ext cx="1031250" cy="10312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100"/>
            <a:ext cx="2299383" cy="41460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8C3984A-EB39-049C-132C-48B6FD0837D6}"/>
              </a:ext>
            </a:extLst>
          </p:cNvPr>
          <p:cNvSpPr txBox="1"/>
          <p:nvPr/>
        </p:nvSpPr>
        <p:spPr>
          <a:xfrm>
            <a:off x="42694" y="4914403"/>
            <a:ext cx="33950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GB" sz="1200" b="0" i="0" u="none" strike="noStrike" kern="1200" cap="none" dirty="0">
                <a:ln>
                  <a:noFill/>
                </a:ln>
                <a:solidFill>
                  <a:schemeClr val="bg1"/>
                </a:solidFill>
                <a:latin typeface="Liberation Sans" pitchFamily="18"/>
                <a:ea typeface="DejaVu Sans" pitchFamily="2"/>
                <a:cs typeface="DejaVu Sans" pitchFamily="2"/>
              </a:rPr>
              <a:t>Reference: https://</a:t>
            </a:r>
            <a:r>
              <a:rPr lang="en-GB" sz="1200" b="0" i="0" u="none" strike="noStrike" kern="1200" cap="none" dirty="0" err="1">
                <a:ln>
                  <a:noFill/>
                </a:ln>
                <a:solidFill>
                  <a:schemeClr val="bg1"/>
                </a:solidFill>
                <a:latin typeface="Liberation Sans" pitchFamily="18"/>
                <a:ea typeface="DejaVu Sans" pitchFamily="2"/>
                <a:cs typeface="DejaVu Sans" pitchFamily="2"/>
              </a:rPr>
              <a:t>www.nltk.org</a:t>
            </a:r>
            <a:r>
              <a:rPr lang="en-GB" sz="1200" b="0" i="0" u="none" strike="noStrike" kern="1200" cap="none" dirty="0">
                <a:ln>
                  <a:noFill/>
                </a:ln>
                <a:solidFill>
                  <a:schemeClr val="bg1"/>
                </a:solidFill>
                <a:latin typeface="Liberation Sans" pitchFamily="18"/>
                <a:ea typeface="DejaVu Sans" pitchFamily="2"/>
                <a:cs typeface="DejaVu Sans" pitchFamily="2"/>
              </a:rPr>
              <a:t>/book/ch01.html</a:t>
            </a:r>
          </a:p>
          <a:p>
            <a:endParaRPr lang="en-US" sz="1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48085A3-ABD5-BE68-D086-F816EE78CB83}"/>
              </a:ext>
            </a:extLst>
          </p:cNvPr>
          <p:cNvSpPr txBox="1"/>
          <p:nvPr/>
        </p:nvSpPr>
        <p:spPr>
          <a:xfrm>
            <a:off x="5784131" y="4899082"/>
            <a:ext cx="426330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GB" sz="1000" b="0" i="0" u="none" strike="noStrike" kern="1200" cap="none" dirty="0">
                <a:ln>
                  <a:noFill/>
                </a:ln>
                <a:solidFill>
                  <a:schemeClr val="bg1"/>
                </a:solidFill>
                <a:latin typeface="Liberation Sans" pitchFamily="18"/>
                <a:ea typeface="DejaVu Sans" pitchFamily="2"/>
                <a:cs typeface="DejaVu Sans" pitchFamily="2"/>
              </a:rPr>
              <a:t>Biblia Sacra by N/A - University of Edinburgh, United Kingdom - CC BY.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GB" sz="1000" b="0" i="0" u="none" strike="noStrike" kern="1200" cap="none" dirty="0">
                <a:ln>
                  <a:noFill/>
                </a:ln>
                <a:solidFill>
                  <a:schemeClr val="bg1"/>
                </a:solidFill>
                <a:latin typeface="Liberation Sans" pitchFamily="18"/>
                <a:ea typeface="DejaVu Sans" pitchFamily="2"/>
                <a:cs typeface="DejaVu Sans" pitchFamily="2"/>
              </a:rPr>
              <a:t>https://</a:t>
            </a:r>
            <a:r>
              <a:rPr lang="en-GB" sz="1000" b="0" i="0" u="none" strike="noStrike" kern="1200" cap="none" dirty="0" err="1">
                <a:ln>
                  <a:noFill/>
                </a:ln>
                <a:solidFill>
                  <a:schemeClr val="bg1"/>
                </a:solidFill>
                <a:latin typeface="Liberation Sans" pitchFamily="18"/>
                <a:ea typeface="DejaVu Sans" pitchFamily="2"/>
                <a:cs typeface="DejaVu Sans" pitchFamily="2"/>
              </a:rPr>
              <a:t>www.europeana.eu</a:t>
            </a:r>
            <a:r>
              <a:rPr lang="en-GB" sz="1000" b="0" i="0" u="none" strike="noStrike" kern="1200" cap="none" dirty="0">
                <a:ln>
                  <a:noFill/>
                </a:ln>
                <a:solidFill>
                  <a:schemeClr val="bg1"/>
                </a:solidFill>
                <a:latin typeface="Liberation Sans" pitchFamily="18"/>
                <a:ea typeface="DejaVu Sans" pitchFamily="2"/>
                <a:cs typeface="DejaVu Sans" pitchFamily="2"/>
              </a:rPr>
              <a:t>/item/9200261/BibliographicResource_3000058482943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8ED87A7-963D-B08F-DBF9-06072DF25E89}"/>
              </a:ext>
            </a:extLst>
          </p:cNvPr>
          <p:cNvSpPr txBox="1"/>
          <p:nvPr/>
        </p:nvSpPr>
        <p:spPr>
          <a:xfrm>
            <a:off x="329135" y="731662"/>
            <a:ext cx="7707410" cy="568785"/>
          </a:xfrm>
          <a:prstGeom prst="rect">
            <a:avLst/>
          </a:prstGeom>
          <a:noFill/>
        </p:spPr>
        <p:txBody>
          <a:bodyPr wrap="square" lIns="75605" tIns="37802" rIns="75605" bIns="37802" rtlCol="0" anchor="t">
            <a:spAutoFit/>
          </a:bodyPr>
          <a:lstStyle/>
          <a:p>
            <a:r>
              <a:rPr lang="en-GB" sz="3200" b="1" dirty="0">
                <a:solidFill>
                  <a:srgbClr val="FE0E67"/>
                </a:solidFill>
                <a:latin typeface="Verdana Pro Cond"/>
                <a:cs typeface="Calibri"/>
              </a:rPr>
              <a:t>Tokenisation</a:t>
            </a:r>
            <a:endParaRPr lang="en-GB" sz="1400" dirty="0">
              <a:solidFill>
                <a:srgbClr val="FE0E6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85422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25B9C5-2892-0DAC-6539-E96E6F6AAC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3391D48-3F5C-1D11-B471-3E1872054CEC}"/>
              </a:ext>
            </a:extLst>
          </p:cNvPr>
          <p:cNvSpPr/>
          <p:nvPr/>
        </p:nvSpPr>
        <p:spPr>
          <a:xfrm>
            <a:off x="0" y="99"/>
            <a:ext cx="5060156" cy="5670352"/>
          </a:xfrm>
          <a:prstGeom prst="rect">
            <a:avLst/>
          </a:prstGeom>
          <a:solidFill>
            <a:srgbClr val="EB0E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88" baseline="-2500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B8B9E8-D013-93EA-1D32-D458BD5F405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5191" y="23702"/>
            <a:ext cx="1275434" cy="127543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218BF4E-0D09-FEA1-5A4D-C2509BA6DAA6}"/>
              </a:ext>
            </a:extLst>
          </p:cNvPr>
          <p:cNvSpPr/>
          <p:nvPr/>
        </p:nvSpPr>
        <p:spPr>
          <a:xfrm>
            <a:off x="-1" y="4914404"/>
            <a:ext cx="10080625" cy="756047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88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376C38E-9480-C6E1-9C1E-D48ADD23920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8989" y="4463237"/>
            <a:ext cx="902333" cy="90233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F7C9DCD-2929-9A7A-4939-8A286ED57771}"/>
              </a:ext>
            </a:extLst>
          </p:cNvPr>
          <p:cNvSpPr/>
          <p:nvPr/>
        </p:nvSpPr>
        <p:spPr>
          <a:xfrm>
            <a:off x="4182840" y="5292427"/>
            <a:ext cx="1714945" cy="321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88">
                <a:solidFill>
                  <a:srgbClr val="EB0E67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3" name="TextBox 4">
            <a:extLst>
              <a:ext uri="{FF2B5EF4-FFF2-40B4-BE49-F238E27FC236}">
                <a16:creationId xmlns:a16="http://schemas.microsoft.com/office/drawing/2014/main" id="{EFA36C29-406A-EB29-1FA0-FF895C4EE7DE}"/>
              </a:ext>
            </a:extLst>
          </p:cNvPr>
          <p:cNvSpPr txBox="1"/>
          <p:nvPr/>
        </p:nvSpPr>
        <p:spPr>
          <a:xfrm>
            <a:off x="321659" y="1694189"/>
            <a:ext cx="4623567" cy="2777082"/>
          </a:xfrm>
          <a:prstGeom prst="rect">
            <a:avLst/>
          </a:prstGeom>
          <a:noFill/>
        </p:spPr>
        <p:txBody>
          <a:bodyPr rot="0" spcFirstLastPara="0" vert="horz" wrap="square" lIns="75605" tIns="37802" rIns="75605" bIns="37802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GB" sz="1984" dirty="0">
                <a:solidFill>
                  <a:schemeClr val="bg1"/>
                </a:solidFill>
                <a:ea typeface="Calibri"/>
                <a:cs typeface="Calibri"/>
              </a:rPr>
              <a:t>Calculate the following measures of text1 and text 2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984" dirty="0">
                <a:solidFill>
                  <a:schemeClr val="bg1"/>
                </a:solidFill>
                <a:ea typeface="Calibri"/>
                <a:cs typeface="Calibri"/>
              </a:rPr>
              <a:t>length of vocabulary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984" dirty="0">
                <a:solidFill>
                  <a:schemeClr val="bg1"/>
                </a:solidFill>
                <a:ea typeface="Calibri"/>
                <a:cs typeface="Calibri"/>
              </a:rPr>
              <a:t>lexical diversity </a:t>
            </a:r>
            <a:br>
              <a:rPr lang="en-GB" sz="1984" dirty="0">
                <a:solidFill>
                  <a:schemeClr val="bg1"/>
                </a:solidFill>
                <a:ea typeface="Calibri"/>
                <a:cs typeface="Calibri"/>
              </a:rPr>
            </a:br>
            <a:r>
              <a:rPr lang="en-GB" sz="1984" dirty="0">
                <a:solidFill>
                  <a:schemeClr val="bg1"/>
                </a:solidFill>
                <a:ea typeface="Calibri"/>
                <a:cs typeface="Calibri"/>
              </a:rPr>
              <a:t>(the number of tokens/the length of text)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08AE1D-B063-4167-EE13-EB17C74C54C0}"/>
              </a:ext>
            </a:extLst>
          </p:cNvPr>
          <p:cNvSpPr txBox="1"/>
          <p:nvPr/>
        </p:nvSpPr>
        <p:spPr>
          <a:xfrm>
            <a:off x="330601" y="418385"/>
            <a:ext cx="4397957" cy="999672"/>
          </a:xfrm>
          <a:prstGeom prst="rect">
            <a:avLst/>
          </a:prstGeom>
          <a:noFill/>
        </p:spPr>
        <p:txBody>
          <a:bodyPr wrap="square" lIns="75605" tIns="37802" rIns="75605" bIns="37802" rtlCol="0" anchor="t">
            <a:spAutoFit/>
          </a:bodyPr>
          <a:lstStyle/>
          <a:p>
            <a:pPr algn="ctr"/>
            <a:r>
              <a:rPr lang="en-GB" sz="6000" b="1" dirty="0">
                <a:solidFill>
                  <a:schemeClr val="bg1"/>
                </a:solidFill>
                <a:latin typeface="Verdana Pro Cond"/>
                <a:ea typeface="Calibri"/>
                <a:cs typeface="Calibri"/>
              </a:rPr>
              <a:t>Demo 2</a:t>
            </a:r>
            <a:endParaRPr lang="en-GB" sz="3200" dirty="0">
              <a:solidFill>
                <a:schemeClr val="bg1"/>
              </a:solidFill>
            </a:endParaRPr>
          </a:p>
        </p:txBody>
      </p:sp>
      <p:pic>
        <p:nvPicPr>
          <p:cNvPr id="2" name="Picture 2" descr="Natural Language Processing With Python's NLTK Package – Real Python">
            <a:extLst>
              <a:ext uri="{FF2B5EF4-FFF2-40B4-BE49-F238E27FC236}">
                <a16:creationId xmlns:a16="http://schemas.microsoft.com/office/drawing/2014/main" id="{13AAFC23-DEA8-4232-BFB0-CFAAC8B720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3094" y="1418057"/>
            <a:ext cx="4654591" cy="2618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73385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4404"/>
            <a:ext cx="10121387" cy="756047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88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8989" y="4463237"/>
            <a:ext cx="902333" cy="90233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182840" y="5292427"/>
            <a:ext cx="1714945" cy="321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88" dirty="0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746140" y="1320550"/>
            <a:ext cx="1076016" cy="992234"/>
          </a:xfrm>
          <a:prstGeom prst="rect">
            <a:avLst/>
          </a:prstGeom>
          <a:noFill/>
        </p:spPr>
        <p:txBody>
          <a:bodyPr wrap="none" lIns="75605" tIns="37802" rIns="75605" bIns="37802" rtlCol="0" anchor="t">
            <a:spAutoFit/>
          </a:bodyPr>
          <a:lstStyle/>
          <a:p>
            <a:endParaRPr lang="en-GB" sz="1488" dirty="0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endParaRPr lang="en-GB" sz="1488" dirty="0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r>
              <a:rPr lang="en-GB" sz="1488" dirty="0">
                <a:solidFill>
                  <a:srgbClr val="002E5F"/>
                </a:solidFill>
              </a:rPr>
              <a:t>	</a:t>
            </a:r>
            <a:endParaRPr lang="en-GB" sz="1488" i="1" dirty="0">
              <a:solidFill>
                <a:srgbClr val="002E5F"/>
              </a:solidFill>
              <a:cs typeface="Calibri" panose="020F0502020204030204"/>
            </a:endParaRPr>
          </a:p>
          <a:p>
            <a:r>
              <a:rPr lang="en-GB" sz="1488" dirty="0">
                <a:solidFill>
                  <a:srgbClr val="002E5F"/>
                </a:solidFill>
                <a:latin typeface="Integral CF Bold" panose="00000800000000000000" pitchFamily="50" charset="0"/>
              </a:rPr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94276" y="1625922"/>
            <a:ext cx="184731" cy="5502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D4C3EE-3DA3-43F0-B3B9-D697FCC390AD}"/>
              </a:ext>
            </a:extLst>
          </p:cNvPr>
          <p:cNvSpPr txBox="1"/>
          <p:nvPr/>
        </p:nvSpPr>
        <p:spPr>
          <a:xfrm>
            <a:off x="379007" y="1372351"/>
            <a:ext cx="8528308" cy="3090886"/>
          </a:xfrm>
          <a:prstGeom prst="rect">
            <a:avLst/>
          </a:prstGeom>
          <a:noFill/>
        </p:spPr>
        <p:txBody>
          <a:bodyPr wrap="square" lIns="75605" tIns="37802" rIns="75605" bIns="37802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NLTK Text methods include:</a:t>
            </a:r>
          </a:p>
          <a:p>
            <a:pPr lvl="1">
              <a:lnSpc>
                <a:spcPct val="150000"/>
              </a:lnSpc>
            </a:pPr>
            <a:r>
              <a:rPr lang="en-GB" sz="1654" b="1" dirty="0" err="1">
                <a:solidFill>
                  <a:srgbClr val="00B0F0"/>
                </a:solidFill>
                <a:highlight>
                  <a:srgbClr val="000000"/>
                </a:highlight>
                <a:latin typeface="Courier New" panose="02070309020205020404" pitchFamily="49" charset="0"/>
                <a:ea typeface="Source Sans Pro"/>
                <a:cs typeface="Courier New" panose="02070309020205020404" pitchFamily="49" charset="0"/>
              </a:rPr>
              <a:t>Text</a:t>
            </a:r>
            <a:r>
              <a:rPr lang="en-GB" sz="1654" b="1" dirty="0" err="1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  <a:ea typeface="Source Sans Pro"/>
                <a:cs typeface="Courier New" panose="02070309020205020404" pitchFamily="49" charset="0"/>
              </a:rPr>
              <a:t>.</a:t>
            </a:r>
            <a:r>
              <a:rPr lang="en-GB" sz="1654" b="1" dirty="0" err="1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  <a:latin typeface="Courier New" panose="02070309020205020404" pitchFamily="49" charset="0"/>
                <a:ea typeface="Source Sans Pro"/>
                <a:cs typeface="Courier New" panose="02070309020205020404" pitchFamily="49" charset="0"/>
              </a:rPr>
              <a:t>concordance</a:t>
            </a:r>
            <a:r>
              <a:rPr lang="en-GB" sz="1654" b="1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  <a:latin typeface="Courier New" panose="02070309020205020404" pitchFamily="49" charset="0"/>
                <a:ea typeface="Source Sans Pro"/>
                <a:cs typeface="Courier New" panose="02070309020205020404" pitchFamily="49" charset="0"/>
              </a:rPr>
              <a:t>(</a:t>
            </a:r>
            <a:r>
              <a:rPr lang="en-GB" sz="1654" b="1" dirty="0">
                <a:solidFill>
                  <a:srgbClr val="FFC000"/>
                </a:solidFill>
                <a:highlight>
                  <a:srgbClr val="000000"/>
                </a:highlight>
                <a:latin typeface="Courier New" panose="02070309020205020404" pitchFamily="49" charset="0"/>
                <a:ea typeface="Source Sans Pro"/>
                <a:cs typeface="Courier New" panose="02070309020205020404" pitchFamily="49" charset="0"/>
              </a:rPr>
              <a:t>"word"</a:t>
            </a:r>
            <a:r>
              <a:rPr lang="en-GB" sz="1654" b="1" dirty="0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  <a:ea typeface="Source Sans Pro"/>
                <a:cs typeface="Courier New" panose="02070309020205020404" pitchFamily="49" charset="0"/>
              </a:rPr>
              <a:t>,</a:t>
            </a:r>
            <a:r>
              <a:rPr lang="en-GB" sz="1654" b="1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  <a:latin typeface="Courier New" panose="02070309020205020404" pitchFamily="49" charset="0"/>
                <a:ea typeface="Source Sans Pro"/>
                <a:cs typeface="Courier New" panose="02070309020205020404" pitchFamily="49" charset="0"/>
              </a:rPr>
              <a:t> lines=20)</a:t>
            </a:r>
          </a:p>
          <a:p>
            <a:pPr lvl="1">
              <a:lnSpc>
                <a:spcPct val="150000"/>
              </a:lnSpc>
            </a:pPr>
            <a:r>
              <a:rPr lang="en-GB" sz="1654" b="1" dirty="0" err="1">
                <a:solidFill>
                  <a:srgbClr val="00B0F0"/>
                </a:solidFill>
                <a:highlight>
                  <a:srgbClr val="000000"/>
                </a:highlight>
                <a:latin typeface="Courier New" panose="02070309020205020404" pitchFamily="49" charset="0"/>
                <a:ea typeface="Source Sans Pro"/>
                <a:cs typeface="Courier New" panose="02070309020205020404" pitchFamily="49" charset="0"/>
              </a:rPr>
              <a:t>Text</a:t>
            </a:r>
            <a:r>
              <a:rPr lang="en-GB" sz="1654" b="1" dirty="0" err="1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  <a:ea typeface="Source Sans Pro"/>
                <a:cs typeface="Courier New" panose="02070309020205020404" pitchFamily="49" charset="0"/>
              </a:rPr>
              <a:t>.</a:t>
            </a:r>
            <a:r>
              <a:rPr lang="en-GB" sz="1654" b="1" dirty="0" err="1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  <a:latin typeface="Courier New" panose="02070309020205020404" pitchFamily="49" charset="0"/>
                <a:ea typeface="Source Sans Pro"/>
                <a:cs typeface="Courier New" panose="02070309020205020404" pitchFamily="49" charset="0"/>
              </a:rPr>
              <a:t>similar</a:t>
            </a:r>
            <a:r>
              <a:rPr lang="en-GB" sz="1654" b="1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  <a:latin typeface="Courier New" panose="02070309020205020404" pitchFamily="49" charset="0"/>
                <a:ea typeface="Source Sans Pro"/>
                <a:cs typeface="Courier New" panose="02070309020205020404" pitchFamily="49" charset="0"/>
              </a:rPr>
              <a:t>(</a:t>
            </a:r>
            <a:r>
              <a:rPr lang="en-GB" sz="1654" b="1" dirty="0">
                <a:solidFill>
                  <a:srgbClr val="FFC000"/>
                </a:solidFill>
                <a:highlight>
                  <a:srgbClr val="000000"/>
                </a:highlight>
                <a:latin typeface="Courier New" panose="02070309020205020404" pitchFamily="49" charset="0"/>
                <a:ea typeface="Source Sans Pro"/>
                <a:cs typeface="Courier New" panose="02070309020205020404" pitchFamily="49" charset="0"/>
              </a:rPr>
              <a:t>"</a:t>
            </a:r>
            <a:r>
              <a:rPr lang="en-GB" sz="1654" b="1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  <a:latin typeface="Courier New" panose="02070309020205020404" pitchFamily="49" charset="0"/>
                <a:ea typeface="Source Sans Pro"/>
                <a:cs typeface="Courier New" panose="02070309020205020404" pitchFamily="49" charset="0"/>
              </a:rPr>
              <a:t>word</a:t>
            </a:r>
            <a:r>
              <a:rPr lang="en-GB" sz="1654" b="1" dirty="0">
                <a:solidFill>
                  <a:srgbClr val="FFC000"/>
                </a:solidFill>
                <a:highlight>
                  <a:srgbClr val="000000"/>
                </a:highlight>
                <a:latin typeface="Courier New" panose="02070309020205020404" pitchFamily="49" charset="0"/>
                <a:ea typeface="Source Sans Pro"/>
                <a:cs typeface="Courier New" panose="02070309020205020404" pitchFamily="49" charset="0"/>
              </a:rPr>
              <a:t>"</a:t>
            </a:r>
            <a:r>
              <a:rPr lang="en-GB" sz="1654" b="1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  <a:latin typeface="Courier New" panose="02070309020205020404" pitchFamily="49" charset="0"/>
                <a:ea typeface="Source Sans Pro"/>
                <a:cs typeface="Courier New" panose="02070309020205020404" pitchFamily="49" charset="0"/>
              </a:rPr>
              <a:t>)</a:t>
            </a:r>
          </a:p>
          <a:p>
            <a:pPr lvl="1">
              <a:lnSpc>
                <a:spcPct val="150000"/>
              </a:lnSpc>
            </a:pPr>
            <a:r>
              <a:rPr lang="en-GB" sz="1654" b="1" dirty="0" err="1">
                <a:solidFill>
                  <a:srgbClr val="00B0F0"/>
                </a:solidFill>
                <a:highlight>
                  <a:srgbClr val="000000"/>
                </a:highlight>
                <a:latin typeface="Courier New" panose="02070309020205020404" pitchFamily="49" charset="0"/>
                <a:ea typeface="Source Sans Pro"/>
                <a:cs typeface="Courier New" panose="02070309020205020404" pitchFamily="49" charset="0"/>
              </a:rPr>
              <a:t>Text</a:t>
            </a:r>
            <a:r>
              <a:rPr lang="en-GB" sz="1654" b="1" dirty="0" err="1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  <a:ea typeface="Source Sans Pro"/>
                <a:cs typeface="Courier New" panose="02070309020205020404" pitchFamily="49" charset="0"/>
              </a:rPr>
              <a:t>.</a:t>
            </a:r>
            <a:r>
              <a:rPr lang="en-GB" sz="1654" b="1" dirty="0" err="1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  <a:latin typeface="Courier New" panose="02070309020205020404" pitchFamily="49" charset="0"/>
                <a:ea typeface="Source Sans Pro"/>
                <a:cs typeface="Courier New" panose="02070309020205020404" pitchFamily="49" charset="0"/>
              </a:rPr>
              <a:t>common_contexts</a:t>
            </a:r>
            <a:r>
              <a:rPr lang="en-GB" sz="1654" b="1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  <a:latin typeface="Courier New" panose="02070309020205020404" pitchFamily="49" charset="0"/>
                <a:ea typeface="Source Sans Pro"/>
                <a:cs typeface="Courier New" panose="02070309020205020404" pitchFamily="49" charset="0"/>
              </a:rPr>
              <a:t>(</a:t>
            </a:r>
            <a:r>
              <a:rPr lang="en-GB" sz="1654" b="1" dirty="0">
                <a:solidFill>
                  <a:schemeClr val="accent5">
                    <a:lumMod val="60000"/>
                    <a:lumOff val="40000"/>
                  </a:schemeClr>
                </a:solidFill>
                <a:highlight>
                  <a:srgbClr val="000000"/>
                </a:highlight>
                <a:latin typeface="Courier New" panose="02070309020205020404" pitchFamily="49" charset="0"/>
                <a:ea typeface="Source Sans Pro"/>
                <a:cs typeface="Courier New" panose="02070309020205020404" pitchFamily="49" charset="0"/>
              </a:rPr>
              <a:t>[</a:t>
            </a:r>
            <a:r>
              <a:rPr lang="en-GB" sz="1654" b="1" dirty="0">
                <a:solidFill>
                  <a:srgbClr val="FFC000"/>
                </a:solidFill>
                <a:highlight>
                  <a:srgbClr val="000000"/>
                </a:highlight>
                <a:latin typeface="Courier New" panose="02070309020205020404" pitchFamily="49" charset="0"/>
                <a:ea typeface="Source Sans Pro"/>
                <a:cs typeface="Courier New" panose="02070309020205020404" pitchFamily="49" charset="0"/>
              </a:rPr>
              <a:t>"list"</a:t>
            </a:r>
            <a:r>
              <a:rPr lang="en-GB" sz="1654" b="1" dirty="0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  <a:ea typeface="Source Sans Pro"/>
                <a:cs typeface="Courier New" panose="02070309020205020404" pitchFamily="49" charset="0"/>
              </a:rPr>
              <a:t>,</a:t>
            </a:r>
            <a:r>
              <a:rPr lang="en-GB" sz="1654" b="1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  <a:latin typeface="Courier New" panose="02070309020205020404" pitchFamily="49" charset="0"/>
                <a:ea typeface="Source Sans Pro"/>
                <a:cs typeface="Courier New" panose="02070309020205020404" pitchFamily="49" charset="0"/>
              </a:rPr>
              <a:t> </a:t>
            </a:r>
            <a:r>
              <a:rPr lang="en-GB" sz="1654" b="1" dirty="0">
                <a:solidFill>
                  <a:srgbClr val="FFC000"/>
                </a:solidFill>
                <a:highlight>
                  <a:srgbClr val="000000"/>
                </a:highlight>
                <a:latin typeface="Courier New" panose="02070309020205020404" pitchFamily="49" charset="0"/>
                <a:ea typeface="Source Sans Pro"/>
                <a:cs typeface="Courier New" panose="02070309020205020404" pitchFamily="49" charset="0"/>
              </a:rPr>
              <a:t>"of"</a:t>
            </a:r>
            <a:r>
              <a:rPr lang="en-GB" sz="1654" b="1" dirty="0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  <a:ea typeface="Source Sans Pro"/>
                <a:cs typeface="Courier New" panose="02070309020205020404" pitchFamily="49" charset="0"/>
              </a:rPr>
              <a:t>,</a:t>
            </a:r>
            <a:r>
              <a:rPr lang="en-GB" sz="1654" b="1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  <a:latin typeface="Courier New" panose="02070309020205020404" pitchFamily="49" charset="0"/>
                <a:ea typeface="Source Sans Pro"/>
                <a:cs typeface="Courier New" panose="02070309020205020404" pitchFamily="49" charset="0"/>
              </a:rPr>
              <a:t> </a:t>
            </a:r>
            <a:r>
              <a:rPr lang="en-GB" sz="1654" b="1" dirty="0">
                <a:solidFill>
                  <a:srgbClr val="FFC000"/>
                </a:solidFill>
                <a:highlight>
                  <a:srgbClr val="000000"/>
                </a:highlight>
                <a:latin typeface="Courier New" panose="02070309020205020404" pitchFamily="49" charset="0"/>
                <a:ea typeface="Source Sans Pro"/>
                <a:cs typeface="Courier New" panose="02070309020205020404" pitchFamily="49" charset="0"/>
              </a:rPr>
              <a:t>"words"</a:t>
            </a:r>
            <a:r>
              <a:rPr lang="en-GB" sz="1654" b="1" dirty="0">
                <a:solidFill>
                  <a:schemeClr val="accent5">
                    <a:lumMod val="60000"/>
                    <a:lumOff val="40000"/>
                  </a:schemeClr>
                </a:solidFill>
                <a:highlight>
                  <a:srgbClr val="000000"/>
                </a:highlight>
                <a:latin typeface="Courier New" panose="02070309020205020404" pitchFamily="49" charset="0"/>
                <a:ea typeface="Source Sans Pro"/>
                <a:cs typeface="Courier New" panose="02070309020205020404" pitchFamily="49" charset="0"/>
              </a:rPr>
              <a:t>]</a:t>
            </a:r>
            <a:r>
              <a:rPr lang="en-GB" sz="1654" b="1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  <a:latin typeface="Courier New" panose="02070309020205020404" pitchFamily="49" charset="0"/>
                <a:ea typeface="Source Sans Pro"/>
                <a:cs typeface="Courier New" panose="02070309020205020404" pitchFamily="49" charset="0"/>
              </a:rPr>
              <a:t>)</a:t>
            </a:r>
          </a:p>
          <a:p>
            <a:pPr lvl="1">
              <a:lnSpc>
                <a:spcPct val="150000"/>
              </a:lnSpc>
            </a:pPr>
            <a:r>
              <a:rPr lang="en-GB" sz="1654" b="1" dirty="0" err="1">
                <a:solidFill>
                  <a:srgbClr val="00B0F0"/>
                </a:solidFill>
                <a:highlight>
                  <a:srgbClr val="000000"/>
                </a:highlight>
                <a:latin typeface="Courier New" panose="02070309020205020404" pitchFamily="49" charset="0"/>
                <a:ea typeface="Source Sans Pro"/>
                <a:cs typeface="Courier New" panose="02070309020205020404" pitchFamily="49" charset="0"/>
              </a:rPr>
              <a:t>Text</a:t>
            </a:r>
            <a:r>
              <a:rPr lang="en-GB" sz="1654" b="1" dirty="0" err="1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  <a:ea typeface="Source Sans Pro"/>
                <a:cs typeface="Courier New" panose="02070309020205020404" pitchFamily="49" charset="0"/>
              </a:rPr>
              <a:t>.</a:t>
            </a:r>
            <a:r>
              <a:rPr lang="en-GB" sz="1654" b="1" dirty="0" err="1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  <a:latin typeface="Courier New" panose="02070309020205020404" pitchFamily="49" charset="0"/>
                <a:ea typeface="Source Sans Pro"/>
                <a:cs typeface="Courier New" panose="02070309020205020404" pitchFamily="49" charset="0"/>
              </a:rPr>
              <a:t>dispersion_plot</a:t>
            </a:r>
            <a:r>
              <a:rPr lang="en-GB" sz="1654" b="1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  <a:latin typeface="Courier New" panose="02070309020205020404" pitchFamily="49" charset="0"/>
                <a:ea typeface="Source Sans Pro"/>
                <a:cs typeface="Courier New" panose="02070309020205020404" pitchFamily="49" charset="0"/>
              </a:rPr>
              <a:t>(</a:t>
            </a:r>
            <a:r>
              <a:rPr lang="en-GB" sz="1654" b="1" dirty="0">
                <a:solidFill>
                  <a:schemeClr val="accent5">
                    <a:lumMod val="60000"/>
                    <a:lumOff val="40000"/>
                  </a:schemeClr>
                </a:solidFill>
                <a:highlight>
                  <a:srgbClr val="000000"/>
                </a:highlight>
                <a:latin typeface="Courier New" panose="02070309020205020404" pitchFamily="49" charset="0"/>
                <a:ea typeface="Source Sans Pro"/>
                <a:cs typeface="Courier New" panose="02070309020205020404" pitchFamily="49" charset="0"/>
              </a:rPr>
              <a:t>[</a:t>
            </a:r>
            <a:r>
              <a:rPr lang="en-GB" sz="1654" b="1" dirty="0">
                <a:solidFill>
                  <a:srgbClr val="FFC000"/>
                </a:solidFill>
                <a:highlight>
                  <a:srgbClr val="000000"/>
                </a:highlight>
                <a:latin typeface="Courier New" panose="02070309020205020404" pitchFamily="49" charset="0"/>
                <a:ea typeface="Source Sans Pro"/>
                <a:cs typeface="Courier New" panose="02070309020205020404" pitchFamily="49" charset="0"/>
              </a:rPr>
              <a:t>"list"</a:t>
            </a:r>
            <a:r>
              <a:rPr lang="en-GB" sz="1654" b="1" dirty="0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  <a:ea typeface="Source Sans Pro"/>
                <a:cs typeface="Courier New" panose="02070309020205020404" pitchFamily="49" charset="0"/>
              </a:rPr>
              <a:t>,</a:t>
            </a:r>
            <a:r>
              <a:rPr lang="en-GB" sz="1654" b="1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  <a:latin typeface="Courier New" panose="02070309020205020404" pitchFamily="49" charset="0"/>
                <a:ea typeface="Source Sans Pro"/>
                <a:cs typeface="Courier New" panose="02070309020205020404" pitchFamily="49" charset="0"/>
              </a:rPr>
              <a:t> </a:t>
            </a:r>
            <a:r>
              <a:rPr lang="en-GB" sz="1654" b="1" dirty="0">
                <a:solidFill>
                  <a:srgbClr val="FFC000"/>
                </a:solidFill>
                <a:highlight>
                  <a:srgbClr val="000000"/>
                </a:highlight>
                <a:latin typeface="Courier New" panose="02070309020205020404" pitchFamily="49" charset="0"/>
                <a:ea typeface="Source Sans Pro"/>
                <a:cs typeface="Courier New" panose="02070309020205020404" pitchFamily="49" charset="0"/>
              </a:rPr>
              <a:t>"of"</a:t>
            </a:r>
            <a:r>
              <a:rPr lang="en-GB" sz="1654" b="1" dirty="0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  <a:ea typeface="Source Sans Pro"/>
                <a:cs typeface="Courier New" panose="02070309020205020404" pitchFamily="49" charset="0"/>
              </a:rPr>
              <a:t>,</a:t>
            </a:r>
            <a:r>
              <a:rPr lang="en-GB" sz="1654" b="1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  <a:latin typeface="Courier New" panose="02070309020205020404" pitchFamily="49" charset="0"/>
                <a:ea typeface="Source Sans Pro"/>
                <a:cs typeface="Courier New" panose="02070309020205020404" pitchFamily="49" charset="0"/>
              </a:rPr>
              <a:t> </a:t>
            </a:r>
            <a:r>
              <a:rPr lang="en-GB" sz="1654" b="1" dirty="0">
                <a:solidFill>
                  <a:srgbClr val="FFC000"/>
                </a:solidFill>
                <a:highlight>
                  <a:srgbClr val="000000"/>
                </a:highlight>
                <a:latin typeface="Courier New" panose="02070309020205020404" pitchFamily="49" charset="0"/>
                <a:ea typeface="Source Sans Pro"/>
                <a:cs typeface="Courier New" panose="02070309020205020404" pitchFamily="49" charset="0"/>
              </a:rPr>
              <a:t>"words"</a:t>
            </a:r>
            <a:r>
              <a:rPr lang="en-GB" sz="1654" b="1" dirty="0">
                <a:solidFill>
                  <a:schemeClr val="accent5">
                    <a:lumMod val="60000"/>
                    <a:lumOff val="40000"/>
                  </a:schemeClr>
                </a:solidFill>
                <a:highlight>
                  <a:srgbClr val="000000"/>
                </a:highlight>
                <a:latin typeface="Courier New" panose="02070309020205020404" pitchFamily="49" charset="0"/>
                <a:ea typeface="Source Sans Pro"/>
                <a:cs typeface="Courier New" panose="02070309020205020404" pitchFamily="49" charset="0"/>
              </a:rPr>
              <a:t>]</a:t>
            </a:r>
            <a:r>
              <a:rPr lang="en-GB" sz="1654" b="1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  <a:latin typeface="Courier New" panose="02070309020205020404" pitchFamily="49" charset="0"/>
                <a:ea typeface="Source Sans Pro"/>
                <a:cs typeface="Courier New" panose="02070309020205020404" pitchFamily="49" charset="0"/>
              </a:rPr>
              <a:t>)</a:t>
            </a:r>
          </a:p>
          <a:p>
            <a:pPr lvl="1">
              <a:lnSpc>
                <a:spcPct val="150000"/>
              </a:lnSpc>
            </a:pPr>
            <a:endParaRPr lang="en-GB" sz="1654" b="1" dirty="0">
              <a:solidFill>
                <a:schemeClr val="accent6">
                  <a:lumMod val="60000"/>
                  <a:lumOff val="40000"/>
                </a:schemeClr>
              </a:solidFill>
              <a:highlight>
                <a:srgbClr val="000000"/>
              </a:highlight>
              <a:latin typeface="Courier New" panose="02070309020205020404" pitchFamily="49" charset="0"/>
              <a:ea typeface="Source Sans Pro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endParaRPr lang="en-GB" sz="1654" dirty="0">
              <a:solidFill>
                <a:srgbClr val="002060"/>
              </a:solidFill>
              <a:latin typeface="Source Sans Pro"/>
              <a:ea typeface="Source Sans Pro"/>
            </a:endParaRPr>
          </a:p>
          <a:p>
            <a:pPr>
              <a:lnSpc>
                <a:spcPct val="150000"/>
              </a:lnSpc>
            </a:pPr>
            <a:endParaRPr lang="en-GB" sz="1654" dirty="0">
              <a:solidFill>
                <a:srgbClr val="002060"/>
              </a:solidFill>
              <a:latin typeface="Source Sans Pro"/>
              <a:ea typeface="Source Sans Pro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27178" y="-284790"/>
            <a:ext cx="1031250" cy="10312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100"/>
            <a:ext cx="2299383" cy="41460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C01FDE8-7BCF-1FC6-85F4-CD974E78D1EA}"/>
              </a:ext>
            </a:extLst>
          </p:cNvPr>
          <p:cNvSpPr txBox="1"/>
          <p:nvPr/>
        </p:nvSpPr>
        <p:spPr>
          <a:xfrm>
            <a:off x="329135" y="731662"/>
            <a:ext cx="7707410" cy="568785"/>
          </a:xfrm>
          <a:prstGeom prst="rect">
            <a:avLst/>
          </a:prstGeom>
          <a:noFill/>
        </p:spPr>
        <p:txBody>
          <a:bodyPr wrap="square" lIns="75605" tIns="37802" rIns="75605" bIns="37802" rtlCol="0" anchor="t">
            <a:spAutoFit/>
          </a:bodyPr>
          <a:lstStyle/>
          <a:p>
            <a:r>
              <a:rPr lang="en-GB" sz="3200" b="1" dirty="0">
                <a:solidFill>
                  <a:srgbClr val="FE0E67"/>
                </a:solidFill>
                <a:latin typeface="Verdana Pro Cond"/>
                <a:cs typeface="Calibri"/>
              </a:rPr>
              <a:t>Getting to Know a Given Word in a Text </a:t>
            </a:r>
            <a:endParaRPr lang="en-GB" sz="1400" dirty="0">
              <a:solidFill>
                <a:srgbClr val="FE0E6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1462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0BE21A-5244-A63B-DC94-4235B29405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4C82118-2046-D7B5-DAE2-FC7996971CA4}"/>
              </a:ext>
            </a:extLst>
          </p:cNvPr>
          <p:cNvSpPr/>
          <p:nvPr/>
        </p:nvSpPr>
        <p:spPr>
          <a:xfrm>
            <a:off x="0" y="216976"/>
            <a:ext cx="5060156" cy="5670352"/>
          </a:xfrm>
          <a:prstGeom prst="rect">
            <a:avLst/>
          </a:prstGeom>
          <a:solidFill>
            <a:srgbClr val="EB0E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88" baseline="-2500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23938B4-CE53-91DE-803B-6C0939DFF03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5191" y="23702"/>
            <a:ext cx="1275434" cy="127543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C4DCA71-EA36-96D4-0318-AADD76F9006A}"/>
              </a:ext>
            </a:extLst>
          </p:cNvPr>
          <p:cNvSpPr/>
          <p:nvPr/>
        </p:nvSpPr>
        <p:spPr>
          <a:xfrm>
            <a:off x="-1" y="4914404"/>
            <a:ext cx="10080625" cy="756047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88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DC57F23-BAA0-24AC-E537-D38D65EA680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8989" y="4463237"/>
            <a:ext cx="902333" cy="90233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D43E8BB-021D-36AE-24B1-135913C647FB}"/>
              </a:ext>
            </a:extLst>
          </p:cNvPr>
          <p:cNvSpPr/>
          <p:nvPr/>
        </p:nvSpPr>
        <p:spPr>
          <a:xfrm>
            <a:off x="4182840" y="5292427"/>
            <a:ext cx="1714945" cy="321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88">
                <a:solidFill>
                  <a:srgbClr val="EB0E67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3" name="TextBox 4">
            <a:extLst>
              <a:ext uri="{FF2B5EF4-FFF2-40B4-BE49-F238E27FC236}">
                <a16:creationId xmlns:a16="http://schemas.microsoft.com/office/drawing/2014/main" id="{B05D7A2A-E239-380F-AF8E-9ADD9865A195}"/>
              </a:ext>
            </a:extLst>
          </p:cNvPr>
          <p:cNvSpPr txBox="1"/>
          <p:nvPr/>
        </p:nvSpPr>
        <p:spPr>
          <a:xfrm>
            <a:off x="182940" y="1705141"/>
            <a:ext cx="4877216" cy="1403116"/>
          </a:xfrm>
          <a:prstGeom prst="rect">
            <a:avLst/>
          </a:prstGeom>
          <a:noFill/>
        </p:spPr>
        <p:txBody>
          <a:bodyPr rot="0" spcFirstLastPara="0" vert="horz" wrap="square" lIns="75605" tIns="37802" rIns="75605" bIns="37802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984" dirty="0">
                <a:solidFill>
                  <a:schemeClr val="bg1"/>
                </a:solidFill>
                <a:ea typeface="Calibri"/>
                <a:cs typeface="Calibri"/>
              </a:rPr>
              <a:t>Get the context of a given word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984" dirty="0">
                <a:solidFill>
                  <a:schemeClr val="bg1"/>
                </a:solidFill>
                <a:ea typeface="Calibri"/>
                <a:cs typeface="Calibri"/>
              </a:rPr>
              <a:t>Get similar words of a given word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984" dirty="0">
                <a:solidFill>
                  <a:schemeClr val="bg1"/>
                </a:solidFill>
                <a:ea typeface="Calibri"/>
                <a:cs typeface="Calibri"/>
              </a:rPr>
              <a:t>Get the common context of a list of words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1AB996-6FD5-CFF6-1BE1-19FD1B7F83AD}"/>
              </a:ext>
            </a:extLst>
          </p:cNvPr>
          <p:cNvSpPr txBox="1"/>
          <p:nvPr/>
        </p:nvSpPr>
        <p:spPr>
          <a:xfrm>
            <a:off x="330601" y="418385"/>
            <a:ext cx="4397957" cy="999672"/>
          </a:xfrm>
          <a:prstGeom prst="rect">
            <a:avLst/>
          </a:prstGeom>
          <a:noFill/>
        </p:spPr>
        <p:txBody>
          <a:bodyPr wrap="square" lIns="75605" tIns="37802" rIns="75605" bIns="37802" rtlCol="0" anchor="t">
            <a:spAutoFit/>
          </a:bodyPr>
          <a:lstStyle/>
          <a:p>
            <a:pPr algn="ctr"/>
            <a:r>
              <a:rPr lang="en-GB" sz="6000" b="1" dirty="0">
                <a:solidFill>
                  <a:schemeClr val="bg1"/>
                </a:solidFill>
                <a:latin typeface="Verdana Pro Cond"/>
                <a:ea typeface="Calibri"/>
                <a:cs typeface="Calibri"/>
              </a:rPr>
              <a:t>Demo 3</a:t>
            </a:r>
            <a:endParaRPr lang="en-GB" sz="3200" dirty="0">
              <a:solidFill>
                <a:schemeClr val="bg1"/>
              </a:solidFill>
            </a:endParaRPr>
          </a:p>
        </p:txBody>
      </p:sp>
      <p:pic>
        <p:nvPicPr>
          <p:cNvPr id="2" name="Picture 2" descr="Natural Language Processing With Python's NLTK Package – Real Python">
            <a:extLst>
              <a:ext uri="{FF2B5EF4-FFF2-40B4-BE49-F238E27FC236}">
                <a16:creationId xmlns:a16="http://schemas.microsoft.com/office/drawing/2014/main" id="{4EB7F7A1-A17B-21DB-9E6F-A5B14F30AF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3094" y="1418057"/>
            <a:ext cx="4654591" cy="2618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40680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3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2F3DA03-3417-B4FB-0468-3D205D657056}"/>
              </a:ext>
            </a:extLst>
          </p:cNvPr>
          <p:cNvSpPr txBox="1"/>
          <p:nvPr/>
        </p:nvSpPr>
        <p:spPr>
          <a:xfrm>
            <a:off x="757645" y="1555753"/>
            <a:ext cx="8743405" cy="2771375"/>
          </a:xfrm>
          <a:prstGeom prst="rect">
            <a:avLst/>
          </a:prstGeom>
          <a:noFill/>
        </p:spPr>
        <p:txBody>
          <a:bodyPr wrap="square" lIns="75605" tIns="37802" rIns="75605" bIns="37802" rtlCol="0" anchor="t">
            <a:spAutoFit/>
          </a:bodyPr>
          <a:lstStyle/>
          <a:p>
            <a:r>
              <a:rPr lang="en-GB" sz="6000" b="1" dirty="0">
                <a:solidFill>
                  <a:srgbClr val="002E5F"/>
                </a:solidFill>
                <a:latin typeface="Verdana Pro Cond"/>
              </a:rPr>
              <a:t>Introduction to Text Analysis With Python</a:t>
            </a:r>
            <a:r>
              <a:rPr lang="en-GB" sz="7937" b="1" dirty="0">
                <a:solidFill>
                  <a:srgbClr val="002E5F"/>
                </a:solidFill>
                <a:latin typeface="Verdana Pro Cond"/>
              </a:rPr>
              <a:t> </a:t>
            </a:r>
          </a:p>
          <a:p>
            <a:endParaRPr lang="en-GB" sz="1488" b="1" dirty="0">
              <a:latin typeface="Verdana Pro Cond"/>
            </a:endParaRPr>
          </a:p>
          <a:p>
            <a:r>
              <a:rPr lang="en-GB" sz="1488" b="1" dirty="0">
                <a:latin typeface="Verdana Pro Cond"/>
              </a:rPr>
              <a:t>16 </a:t>
            </a:r>
            <a:r>
              <a:rPr lang="en-GB" sz="1488" b="1">
                <a:latin typeface="Verdana Pro Cond"/>
              </a:rPr>
              <a:t>&amp; 23 </a:t>
            </a:r>
            <a:r>
              <a:rPr lang="en-GB" sz="1488" b="1" dirty="0">
                <a:latin typeface="Verdana Pro Cond"/>
              </a:rPr>
              <a:t>Feb 2026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17C33B-B849-A11D-C75F-84E0C33072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192" y="438446"/>
            <a:ext cx="3168339" cy="6235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3991A52-A91E-F83D-B4B5-323F1A31620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5982" y="385835"/>
            <a:ext cx="510630" cy="51063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64C2862-A5FE-1A2E-B9D8-E302C5C52151}"/>
              </a:ext>
            </a:extLst>
          </p:cNvPr>
          <p:cNvSpPr/>
          <p:nvPr/>
        </p:nvSpPr>
        <p:spPr>
          <a:xfrm>
            <a:off x="749718" y="4495334"/>
            <a:ext cx="6443555" cy="5502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88" dirty="0">
                <a:solidFill>
                  <a:srgbClr val="002E5F"/>
                </a:solidFill>
                <a:latin typeface="Integral CF Bold" panose="00000800000000000000" pitchFamily="50" charset="0"/>
              </a:rPr>
              <a:t>Instructor: Joy Lan</a:t>
            </a:r>
          </a:p>
          <a:p>
            <a:r>
              <a:rPr lang="en-GB" sz="1488" dirty="0">
                <a:solidFill>
                  <a:srgbClr val="002E5F"/>
                </a:solidFill>
                <a:latin typeface="Integral CF Bold" panose="00000800000000000000" pitchFamily="50" charset="0"/>
              </a:rPr>
              <a:t>Adapted from materials made by Xandra Dave Cochran</a:t>
            </a:r>
          </a:p>
        </p:txBody>
      </p:sp>
    </p:spTree>
    <p:extLst>
      <p:ext uri="{BB962C8B-B14F-4D97-AF65-F5344CB8AC3E}">
        <p14:creationId xmlns:p14="http://schemas.microsoft.com/office/powerpoint/2010/main" val="33926948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542A51-0663-77E7-4A74-3268F9ADBC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38A91F7-B09D-84B1-FC59-EABD007CD8B6}"/>
              </a:ext>
            </a:extLst>
          </p:cNvPr>
          <p:cNvSpPr/>
          <p:nvPr/>
        </p:nvSpPr>
        <p:spPr>
          <a:xfrm>
            <a:off x="0" y="216976"/>
            <a:ext cx="5060156" cy="5670352"/>
          </a:xfrm>
          <a:prstGeom prst="rect">
            <a:avLst/>
          </a:prstGeom>
          <a:solidFill>
            <a:srgbClr val="EB0E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88" baseline="-2500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156D5C-57D5-2A4F-D544-38B85450C2E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5191" y="23702"/>
            <a:ext cx="1275434" cy="127543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ECA1D79-495A-11AB-4002-E6BA9DE03953}"/>
              </a:ext>
            </a:extLst>
          </p:cNvPr>
          <p:cNvSpPr/>
          <p:nvPr/>
        </p:nvSpPr>
        <p:spPr>
          <a:xfrm>
            <a:off x="-1" y="4914404"/>
            <a:ext cx="10080625" cy="756047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88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E3D1C15-431F-1B74-3BBB-C8ED30EDABE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8989" y="4463237"/>
            <a:ext cx="902333" cy="90233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DF7A76E-594C-A42E-CDD0-3A84F5E16A86}"/>
              </a:ext>
            </a:extLst>
          </p:cNvPr>
          <p:cNvSpPr/>
          <p:nvPr/>
        </p:nvSpPr>
        <p:spPr>
          <a:xfrm>
            <a:off x="4182840" y="5292427"/>
            <a:ext cx="1714945" cy="321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88">
                <a:solidFill>
                  <a:srgbClr val="EB0E67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3" name="TextBox 4">
            <a:extLst>
              <a:ext uri="{FF2B5EF4-FFF2-40B4-BE49-F238E27FC236}">
                <a16:creationId xmlns:a16="http://schemas.microsoft.com/office/drawing/2014/main" id="{0426E62D-3EE8-ADF3-FE48-BB0FCDFFC3E2}"/>
              </a:ext>
            </a:extLst>
          </p:cNvPr>
          <p:cNvSpPr txBox="1"/>
          <p:nvPr/>
        </p:nvSpPr>
        <p:spPr>
          <a:xfrm>
            <a:off x="182940" y="1705141"/>
            <a:ext cx="4877216" cy="945106"/>
          </a:xfrm>
          <a:prstGeom prst="rect">
            <a:avLst/>
          </a:prstGeom>
          <a:noFill/>
        </p:spPr>
        <p:txBody>
          <a:bodyPr rot="0" spcFirstLastPara="0" vert="horz" wrap="square" lIns="75605" tIns="37802" rIns="75605" bIns="37802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984" dirty="0">
                <a:solidFill>
                  <a:schemeClr val="bg1"/>
                </a:solidFill>
                <a:ea typeface="Calibri"/>
                <a:cs typeface="Calibri"/>
              </a:rPr>
              <a:t>Plot the appearance of a given word across the document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D422D1-71FF-EF6E-D9D6-4073A005E411}"/>
              </a:ext>
            </a:extLst>
          </p:cNvPr>
          <p:cNvSpPr txBox="1"/>
          <p:nvPr/>
        </p:nvSpPr>
        <p:spPr>
          <a:xfrm>
            <a:off x="330601" y="418385"/>
            <a:ext cx="4397957" cy="999672"/>
          </a:xfrm>
          <a:prstGeom prst="rect">
            <a:avLst/>
          </a:prstGeom>
          <a:noFill/>
        </p:spPr>
        <p:txBody>
          <a:bodyPr wrap="square" lIns="75605" tIns="37802" rIns="75605" bIns="37802" rtlCol="0" anchor="t">
            <a:spAutoFit/>
          </a:bodyPr>
          <a:lstStyle/>
          <a:p>
            <a:pPr algn="ctr"/>
            <a:r>
              <a:rPr lang="en-GB" sz="6000" b="1" dirty="0">
                <a:solidFill>
                  <a:schemeClr val="bg1"/>
                </a:solidFill>
                <a:latin typeface="Verdana Pro Cond"/>
                <a:ea typeface="Calibri"/>
                <a:cs typeface="Calibri"/>
              </a:rPr>
              <a:t>Demo 4</a:t>
            </a:r>
            <a:endParaRPr lang="en-GB" sz="3200" dirty="0">
              <a:solidFill>
                <a:schemeClr val="bg1"/>
              </a:solidFill>
            </a:endParaRPr>
          </a:p>
        </p:txBody>
      </p:sp>
      <p:pic>
        <p:nvPicPr>
          <p:cNvPr id="2" name="Picture 2" descr="Natural Language Processing With Python's NLTK Package – Real Python">
            <a:extLst>
              <a:ext uri="{FF2B5EF4-FFF2-40B4-BE49-F238E27FC236}">
                <a16:creationId xmlns:a16="http://schemas.microsoft.com/office/drawing/2014/main" id="{3369666C-3AD1-4A13-76F0-60A23B68E1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3094" y="1418057"/>
            <a:ext cx="4654591" cy="2618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97588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E0FFE4-727B-BB73-7B96-B2382432E7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E3EF96F-F54A-BACA-B220-C3B018F136DF}"/>
              </a:ext>
            </a:extLst>
          </p:cNvPr>
          <p:cNvSpPr/>
          <p:nvPr/>
        </p:nvSpPr>
        <p:spPr>
          <a:xfrm>
            <a:off x="0" y="216976"/>
            <a:ext cx="5060156" cy="5670352"/>
          </a:xfrm>
          <a:prstGeom prst="rect">
            <a:avLst/>
          </a:prstGeom>
          <a:solidFill>
            <a:srgbClr val="EB0E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88" baseline="-2500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51C8C63-4126-F9E1-CA04-097BBEAB4D1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5191" y="23702"/>
            <a:ext cx="1275434" cy="127543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AB0856A-AF78-1FC0-4FCE-BE3BE9C8374E}"/>
              </a:ext>
            </a:extLst>
          </p:cNvPr>
          <p:cNvSpPr/>
          <p:nvPr/>
        </p:nvSpPr>
        <p:spPr>
          <a:xfrm>
            <a:off x="-1" y="4914404"/>
            <a:ext cx="10080625" cy="756047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88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57BDE5E-BBEA-43C8-3B57-175E7315F35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8989" y="4463237"/>
            <a:ext cx="902333" cy="90233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9150391-A00F-C937-13C1-44755BE3F65D}"/>
              </a:ext>
            </a:extLst>
          </p:cNvPr>
          <p:cNvSpPr/>
          <p:nvPr/>
        </p:nvSpPr>
        <p:spPr>
          <a:xfrm>
            <a:off x="4182840" y="5292427"/>
            <a:ext cx="1714945" cy="321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88">
                <a:solidFill>
                  <a:srgbClr val="EB0E67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3" name="TextBox 4">
            <a:extLst>
              <a:ext uri="{FF2B5EF4-FFF2-40B4-BE49-F238E27FC236}">
                <a16:creationId xmlns:a16="http://schemas.microsoft.com/office/drawing/2014/main" id="{DDCF3526-8310-8D87-F2C9-8506BDB03617}"/>
              </a:ext>
            </a:extLst>
          </p:cNvPr>
          <p:cNvSpPr txBox="1"/>
          <p:nvPr/>
        </p:nvSpPr>
        <p:spPr>
          <a:xfrm>
            <a:off x="182940" y="1705141"/>
            <a:ext cx="4877216" cy="1861062"/>
          </a:xfrm>
          <a:prstGeom prst="rect">
            <a:avLst/>
          </a:prstGeom>
          <a:noFill/>
        </p:spPr>
        <p:txBody>
          <a:bodyPr rot="0" spcFirstLastPara="0" vert="horz" wrap="square" lIns="75605" tIns="37802" rIns="75605" bIns="37802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984" dirty="0">
                <a:solidFill>
                  <a:schemeClr val="bg1"/>
                </a:solidFill>
                <a:ea typeface="Calibri"/>
                <a:cs typeface="Calibri"/>
              </a:rPr>
              <a:t>Using context of words and similar words to gain insight to the the relation between given words. (ex. good, opinion)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984" dirty="0">
                <a:solidFill>
                  <a:schemeClr val="bg1"/>
                </a:solidFill>
                <a:ea typeface="Calibri"/>
                <a:cs typeface="Calibri"/>
              </a:rPr>
              <a:t>Bigram and N-gram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088563-BE70-F419-F127-1170679A1046}"/>
              </a:ext>
            </a:extLst>
          </p:cNvPr>
          <p:cNvSpPr txBox="1"/>
          <p:nvPr/>
        </p:nvSpPr>
        <p:spPr>
          <a:xfrm>
            <a:off x="330601" y="418385"/>
            <a:ext cx="4397957" cy="999672"/>
          </a:xfrm>
          <a:prstGeom prst="rect">
            <a:avLst/>
          </a:prstGeom>
          <a:noFill/>
        </p:spPr>
        <p:txBody>
          <a:bodyPr wrap="square" lIns="75605" tIns="37802" rIns="75605" bIns="37802" rtlCol="0" anchor="t">
            <a:spAutoFit/>
          </a:bodyPr>
          <a:lstStyle/>
          <a:p>
            <a:pPr algn="ctr"/>
            <a:r>
              <a:rPr lang="en-GB" sz="6000" b="1" dirty="0">
                <a:solidFill>
                  <a:schemeClr val="bg1"/>
                </a:solidFill>
                <a:latin typeface="Verdana Pro Cond"/>
                <a:ea typeface="Calibri"/>
                <a:cs typeface="Calibri"/>
              </a:rPr>
              <a:t>Demo 5</a:t>
            </a:r>
            <a:endParaRPr lang="en-GB" sz="3200" dirty="0">
              <a:solidFill>
                <a:schemeClr val="bg1"/>
              </a:solidFill>
            </a:endParaRPr>
          </a:p>
        </p:txBody>
      </p:sp>
      <p:pic>
        <p:nvPicPr>
          <p:cNvPr id="2" name="Picture 2" descr="Natural Language Processing With Python's NLTK Package – Real Python">
            <a:extLst>
              <a:ext uri="{FF2B5EF4-FFF2-40B4-BE49-F238E27FC236}">
                <a16:creationId xmlns:a16="http://schemas.microsoft.com/office/drawing/2014/main" id="{3116E2AC-B85D-19CE-82AC-12300A4937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3094" y="1418057"/>
            <a:ext cx="4654591" cy="2618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57944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5E8DB1-393D-439C-3123-31DDBC316C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close-up of a person&#10;&#10;Description automatically generated">
            <a:extLst>
              <a:ext uri="{FF2B5EF4-FFF2-40B4-BE49-F238E27FC236}">
                <a16:creationId xmlns:a16="http://schemas.microsoft.com/office/drawing/2014/main" id="{965D6319-56BD-57CB-D991-73CC7F618E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98"/>
            <a:ext cx="10080625" cy="5670352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8B70BDAC-D3BC-2B81-5B2A-9EB2401B4AA7}"/>
              </a:ext>
            </a:extLst>
          </p:cNvPr>
          <p:cNvSpPr/>
          <p:nvPr/>
        </p:nvSpPr>
        <p:spPr>
          <a:xfrm>
            <a:off x="212940" y="1846659"/>
            <a:ext cx="9654742" cy="2263711"/>
          </a:xfrm>
          <a:prstGeom prst="rect">
            <a:avLst/>
          </a:prstGeom>
          <a:solidFill>
            <a:srgbClr val="041E4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 err="1">
                <a:solidFill>
                  <a:schemeClr val="bg1"/>
                </a:solidFill>
                <a:latin typeface="Arial Black" panose="020B0604020202020204" pitchFamily="34" charset="0"/>
                <a:ea typeface="Verdana" panose="020B0604030504040204" pitchFamily="34" charset="0"/>
                <a:cs typeface="Arial Black" panose="020B0604020202020204" pitchFamily="34" charset="0"/>
              </a:rPr>
              <a:t>Customise</a:t>
            </a:r>
            <a:r>
              <a:rPr lang="en-US" sz="4800" b="1" dirty="0">
                <a:solidFill>
                  <a:schemeClr val="bg1"/>
                </a:solidFill>
                <a:latin typeface="Arial Black" panose="020B0604020202020204" pitchFamily="34" charset="0"/>
                <a:ea typeface="Verdana" panose="020B0604030504040204" pitchFamily="34" charset="0"/>
                <a:cs typeface="Arial Black" panose="020B0604020202020204" pitchFamily="34" charset="0"/>
              </a:rPr>
              <a:t> Tokenization</a:t>
            </a:r>
          </a:p>
        </p:txBody>
      </p:sp>
    </p:spTree>
    <p:extLst>
      <p:ext uri="{BB962C8B-B14F-4D97-AF65-F5344CB8AC3E}">
        <p14:creationId xmlns:p14="http://schemas.microsoft.com/office/powerpoint/2010/main" val="38513505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4404"/>
            <a:ext cx="10121387" cy="756047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88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8989" y="4463237"/>
            <a:ext cx="902333" cy="90233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182840" y="5292427"/>
            <a:ext cx="1714945" cy="321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88" dirty="0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746140" y="1320550"/>
            <a:ext cx="1076016" cy="992234"/>
          </a:xfrm>
          <a:prstGeom prst="rect">
            <a:avLst/>
          </a:prstGeom>
          <a:noFill/>
        </p:spPr>
        <p:txBody>
          <a:bodyPr wrap="none" lIns="75605" tIns="37802" rIns="75605" bIns="37802" rtlCol="0" anchor="t">
            <a:spAutoFit/>
          </a:bodyPr>
          <a:lstStyle/>
          <a:p>
            <a:endParaRPr lang="en-GB" sz="1488" dirty="0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endParaRPr lang="en-GB" sz="1488" dirty="0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r>
              <a:rPr lang="en-GB" sz="1488" dirty="0">
                <a:solidFill>
                  <a:srgbClr val="002E5F"/>
                </a:solidFill>
              </a:rPr>
              <a:t>	</a:t>
            </a:r>
            <a:endParaRPr lang="en-GB" sz="1488" i="1" dirty="0">
              <a:solidFill>
                <a:srgbClr val="002E5F"/>
              </a:solidFill>
              <a:cs typeface="Calibri" panose="020F0502020204030204"/>
            </a:endParaRPr>
          </a:p>
          <a:p>
            <a:r>
              <a:rPr lang="en-GB" sz="1488" dirty="0">
                <a:solidFill>
                  <a:srgbClr val="002E5F"/>
                </a:solidFill>
                <a:latin typeface="Integral CF Bold" panose="00000800000000000000" pitchFamily="50" charset="0"/>
              </a:rPr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94276" y="1625922"/>
            <a:ext cx="184731" cy="5502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D4C3EE-3DA3-43F0-B3B9-D697FCC390AD}"/>
              </a:ext>
            </a:extLst>
          </p:cNvPr>
          <p:cNvSpPr txBox="1"/>
          <p:nvPr/>
        </p:nvSpPr>
        <p:spPr>
          <a:xfrm>
            <a:off x="286641" y="1320550"/>
            <a:ext cx="9650888" cy="3854556"/>
          </a:xfrm>
          <a:prstGeom prst="rect">
            <a:avLst/>
          </a:prstGeom>
          <a:noFill/>
        </p:spPr>
        <p:txBody>
          <a:bodyPr wrap="square" lIns="75605" tIns="37802" rIns="75605" bIns="37802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Text cleaning and pre-processing: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remove unwanted characters (https:// , emojis, etc.)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Normalisation: 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Lowercasing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Stemming and lemmatizing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 err="1">
                <a:solidFill>
                  <a:srgbClr val="002060"/>
                </a:solidFill>
                <a:latin typeface="Source Sans Pro"/>
                <a:ea typeface="Source Sans Pro"/>
              </a:rPr>
              <a:t>Stopword</a:t>
            </a: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 removal: remove words that don’t add meaning to the data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Tokenization: split documents into words/punctuation, or sentences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POS Tagging (Part-of-Speech Tagging): assigns grammatical labels to each token.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Bigram, N-gram</a:t>
            </a:r>
          </a:p>
          <a:p>
            <a:pPr>
              <a:lnSpc>
                <a:spcPct val="150000"/>
              </a:lnSpc>
            </a:pPr>
            <a:endParaRPr lang="en-GB" sz="1654" dirty="0">
              <a:solidFill>
                <a:srgbClr val="002060"/>
              </a:solidFill>
              <a:latin typeface="Source Sans Pro"/>
              <a:ea typeface="Source Sans Pro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27178" y="-284790"/>
            <a:ext cx="1031250" cy="10312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100"/>
            <a:ext cx="2299383" cy="41460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1455B0E-9B3B-C000-52DB-B810770785D0}"/>
              </a:ext>
            </a:extLst>
          </p:cNvPr>
          <p:cNvSpPr txBox="1"/>
          <p:nvPr/>
        </p:nvSpPr>
        <p:spPr>
          <a:xfrm>
            <a:off x="329135" y="634444"/>
            <a:ext cx="7707410" cy="568785"/>
          </a:xfrm>
          <a:prstGeom prst="rect">
            <a:avLst/>
          </a:prstGeom>
          <a:noFill/>
        </p:spPr>
        <p:txBody>
          <a:bodyPr wrap="square" lIns="75605" tIns="37802" rIns="75605" bIns="37802" rtlCol="0" anchor="t">
            <a:spAutoFit/>
          </a:bodyPr>
          <a:lstStyle/>
          <a:p>
            <a:r>
              <a:rPr lang="en-GB" sz="3200" b="1" dirty="0">
                <a:solidFill>
                  <a:srgbClr val="FE0E67"/>
                </a:solidFill>
                <a:latin typeface="Verdana Pro Cond"/>
                <a:cs typeface="Calibri"/>
              </a:rPr>
              <a:t>Text Cleaning and Pre-processing</a:t>
            </a:r>
          </a:p>
        </p:txBody>
      </p:sp>
    </p:spTree>
    <p:extLst>
      <p:ext uri="{BB962C8B-B14F-4D97-AF65-F5344CB8AC3E}">
        <p14:creationId xmlns:p14="http://schemas.microsoft.com/office/powerpoint/2010/main" val="1231600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7E1590-90C4-D35E-0093-F9267F383F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70" name="Picture 6" descr="difference between Stemming and lemmatization_11zon.webp">
            <a:extLst>
              <a:ext uri="{FF2B5EF4-FFF2-40B4-BE49-F238E27FC236}">
                <a16:creationId xmlns:a16="http://schemas.microsoft.com/office/drawing/2014/main" id="{59D27601-3EC5-1767-EC86-BBDB37F174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5" t="26635" r="1676" b="11108"/>
          <a:stretch/>
        </p:blipFill>
        <p:spPr bwMode="auto">
          <a:xfrm>
            <a:off x="1112331" y="1386205"/>
            <a:ext cx="7796680" cy="3175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9987812-108B-DAF9-43BD-590B0244C4DD}"/>
              </a:ext>
            </a:extLst>
          </p:cNvPr>
          <p:cNvSpPr/>
          <p:nvPr/>
        </p:nvSpPr>
        <p:spPr>
          <a:xfrm>
            <a:off x="-1" y="4914404"/>
            <a:ext cx="10080625" cy="756047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88"/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81C6BD1E-44FB-78E6-31C7-CC000740504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8990" y="4463239"/>
            <a:ext cx="902334" cy="90233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5273592-4408-F498-7ECA-11CAC431E444}"/>
              </a:ext>
            </a:extLst>
          </p:cNvPr>
          <p:cNvSpPr/>
          <p:nvPr/>
        </p:nvSpPr>
        <p:spPr>
          <a:xfrm>
            <a:off x="4182840" y="5292428"/>
            <a:ext cx="1714946" cy="321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88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pic>
        <p:nvPicPr>
          <p:cNvPr id="4" name="Picture 3" descr="Blue text on a black background&#10;&#10;Description automatically generated">
            <a:extLst>
              <a:ext uri="{FF2B5EF4-FFF2-40B4-BE49-F238E27FC236}">
                <a16:creationId xmlns:a16="http://schemas.microsoft.com/office/drawing/2014/main" id="{70816CD7-9DE1-9F38-7210-65D2EBBD62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689" y="230330"/>
            <a:ext cx="2618838" cy="513398"/>
          </a:xfrm>
          <a:prstGeom prst="rect">
            <a:avLst/>
          </a:prstGeom>
        </p:spPr>
      </p:pic>
      <p:pic>
        <p:nvPicPr>
          <p:cNvPr id="11" name="Picture 10" descr="A logo with text on it&#10;&#10;Description automatically generated">
            <a:extLst>
              <a:ext uri="{FF2B5EF4-FFF2-40B4-BE49-F238E27FC236}">
                <a16:creationId xmlns:a16="http://schemas.microsoft.com/office/drawing/2014/main" id="{AC9D8BE2-EDF5-27BF-D8F6-5C994C293A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26377" y="-84957"/>
            <a:ext cx="1252191" cy="1251478"/>
          </a:xfrm>
          <a:prstGeom prst="rect">
            <a:avLst/>
          </a:prstGeom>
        </p:spPr>
      </p:pic>
      <p:pic>
        <p:nvPicPr>
          <p:cNvPr id="12" name="Picture 6" descr="difference between Stemming and lemmatization_11zon.webp">
            <a:extLst>
              <a:ext uri="{FF2B5EF4-FFF2-40B4-BE49-F238E27FC236}">
                <a16:creationId xmlns:a16="http://schemas.microsoft.com/office/drawing/2014/main" id="{21DD404B-34CD-752C-9DE0-E3B7C7BC31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75" t="85981" r="62252" b="-1168"/>
          <a:stretch/>
        </p:blipFill>
        <p:spPr bwMode="auto">
          <a:xfrm>
            <a:off x="1130645" y="3892372"/>
            <a:ext cx="3045762" cy="7746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3379155-F602-73E4-B79A-FB0B3000B41F}"/>
              </a:ext>
            </a:extLst>
          </p:cNvPr>
          <p:cNvSpPr txBox="1"/>
          <p:nvPr/>
        </p:nvSpPr>
        <p:spPr>
          <a:xfrm>
            <a:off x="529433" y="873889"/>
            <a:ext cx="7707410" cy="585264"/>
          </a:xfrm>
          <a:prstGeom prst="rect">
            <a:avLst/>
          </a:prstGeom>
          <a:noFill/>
        </p:spPr>
        <p:txBody>
          <a:bodyPr wrap="square" lIns="75605" tIns="37802" rIns="75605" bIns="37802" rtlCol="0" anchor="t">
            <a:spAutoFit/>
          </a:bodyPr>
          <a:lstStyle/>
          <a:p>
            <a:r>
              <a:rPr lang="en-GB" sz="3200" b="1" dirty="0">
                <a:solidFill>
                  <a:srgbClr val="FE0E67"/>
                </a:solidFill>
                <a:latin typeface="Verdana Pro Cond"/>
                <a:cs typeface="Calibri"/>
              </a:rPr>
              <a:t>Stemming &amp; Lemmatization</a:t>
            </a:r>
            <a:endParaRPr lang="en-GB" sz="1400" dirty="0">
              <a:solidFill>
                <a:srgbClr val="FE0E6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14307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75287B-8D14-E0B8-0917-E7011BE011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626786B-433B-3F67-F50A-436736271170}"/>
              </a:ext>
            </a:extLst>
          </p:cNvPr>
          <p:cNvSpPr/>
          <p:nvPr/>
        </p:nvSpPr>
        <p:spPr>
          <a:xfrm>
            <a:off x="0" y="216976"/>
            <a:ext cx="5060156" cy="5670352"/>
          </a:xfrm>
          <a:prstGeom prst="rect">
            <a:avLst/>
          </a:prstGeom>
          <a:solidFill>
            <a:srgbClr val="EB0E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88" baseline="-2500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B3C3978-3BF8-D7DA-6929-A1A32D13559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5191" y="23702"/>
            <a:ext cx="1275434" cy="127543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5B8C57F-B8A3-3FFB-6C73-6709382232DF}"/>
              </a:ext>
            </a:extLst>
          </p:cNvPr>
          <p:cNvSpPr/>
          <p:nvPr/>
        </p:nvSpPr>
        <p:spPr>
          <a:xfrm>
            <a:off x="-1" y="4914404"/>
            <a:ext cx="10080625" cy="756047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88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A1D2DB9-8A0C-62DE-DD15-28812BD3414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8989" y="4463237"/>
            <a:ext cx="902333" cy="90233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409903D-8A3D-874F-0E20-93104B859C0C}"/>
              </a:ext>
            </a:extLst>
          </p:cNvPr>
          <p:cNvSpPr/>
          <p:nvPr/>
        </p:nvSpPr>
        <p:spPr>
          <a:xfrm>
            <a:off x="4182840" y="5292427"/>
            <a:ext cx="1714945" cy="321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88">
                <a:solidFill>
                  <a:srgbClr val="EB0E67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3" name="TextBox 4">
            <a:extLst>
              <a:ext uri="{FF2B5EF4-FFF2-40B4-BE49-F238E27FC236}">
                <a16:creationId xmlns:a16="http://schemas.microsoft.com/office/drawing/2014/main" id="{AEAEF333-D019-9B5F-09EC-55A29A5592C5}"/>
              </a:ext>
            </a:extLst>
          </p:cNvPr>
          <p:cNvSpPr txBox="1"/>
          <p:nvPr/>
        </p:nvSpPr>
        <p:spPr>
          <a:xfrm>
            <a:off x="182940" y="1705141"/>
            <a:ext cx="4877216" cy="1403052"/>
          </a:xfrm>
          <a:prstGeom prst="rect">
            <a:avLst/>
          </a:prstGeom>
          <a:noFill/>
        </p:spPr>
        <p:txBody>
          <a:bodyPr rot="0" spcFirstLastPara="0" vert="horz" wrap="square" lIns="75605" tIns="37802" rIns="75605" bIns="37802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984" dirty="0">
                <a:solidFill>
                  <a:schemeClr val="bg1"/>
                </a:solidFill>
                <a:ea typeface="Calibri"/>
                <a:cs typeface="Calibri"/>
              </a:rPr>
              <a:t>Use word and sentence tokenizers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984" dirty="0">
                <a:solidFill>
                  <a:schemeClr val="bg1"/>
                </a:solidFill>
                <a:ea typeface="Calibri"/>
                <a:cs typeface="Calibri"/>
              </a:rPr>
              <a:t>Normalise text using </a:t>
            </a:r>
            <a:r>
              <a:rPr lang="en-GB" sz="1984" dirty="0" err="1">
                <a:solidFill>
                  <a:schemeClr val="bg1"/>
                </a:solidFill>
                <a:ea typeface="Calibri"/>
                <a:cs typeface="Calibri"/>
              </a:rPr>
              <a:t>word.lower</a:t>
            </a:r>
            <a:r>
              <a:rPr lang="en-GB" sz="1984" dirty="0">
                <a:solidFill>
                  <a:schemeClr val="bg1"/>
                </a:solidFill>
                <a:ea typeface="Calibri"/>
                <a:cs typeface="Calibri"/>
              </a:rPr>
              <a:t>()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984" dirty="0">
                <a:solidFill>
                  <a:schemeClr val="bg1"/>
                </a:solidFill>
                <a:ea typeface="Calibri"/>
                <a:cs typeface="Calibri"/>
              </a:rPr>
              <a:t>Stemming and Lemmatisation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22D21D-6A7D-9C0B-D528-2CC95ED80F16}"/>
              </a:ext>
            </a:extLst>
          </p:cNvPr>
          <p:cNvSpPr txBox="1"/>
          <p:nvPr/>
        </p:nvSpPr>
        <p:spPr>
          <a:xfrm>
            <a:off x="330601" y="418385"/>
            <a:ext cx="4397957" cy="999672"/>
          </a:xfrm>
          <a:prstGeom prst="rect">
            <a:avLst/>
          </a:prstGeom>
          <a:noFill/>
        </p:spPr>
        <p:txBody>
          <a:bodyPr wrap="square" lIns="75605" tIns="37802" rIns="75605" bIns="37802" rtlCol="0" anchor="t">
            <a:spAutoFit/>
          </a:bodyPr>
          <a:lstStyle/>
          <a:p>
            <a:pPr algn="ctr"/>
            <a:r>
              <a:rPr lang="en-GB" sz="6000" b="1" dirty="0">
                <a:solidFill>
                  <a:schemeClr val="bg1"/>
                </a:solidFill>
                <a:latin typeface="Verdana Pro Cond"/>
                <a:ea typeface="Calibri"/>
                <a:cs typeface="Calibri"/>
              </a:rPr>
              <a:t>Demo 6</a:t>
            </a:r>
            <a:endParaRPr lang="en-GB" sz="3200" dirty="0">
              <a:solidFill>
                <a:schemeClr val="bg1"/>
              </a:solidFill>
            </a:endParaRPr>
          </a:p>
        </p:txBody>
      </p:sp>
      <p:pic>
        <p:nvPicPr>
          <p:cNvPr id="2" name="Picture 2" descr="Natural Language Processing With Python's NLTK Package – Real Python">
            <a:extLst>
              <a:ext uri="{FF2B5EF4-FFF2-40B4-BE49-F238E27FC236}">
                <a16:creationId xmlns:a16="http://schemas.microsoft.com/office/drawing/2014/main" id="{3EA95BAD-49D5-9FBB-7FB3-5C2D112451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3094" y="1418057"/>
            <a:ext cx="4654591" cy="2618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97214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C010E99-158D-F345-F633-4FAFA62E96B2}"/>
              </a:ext>
            </a:extLst>
          </p:cNvPr>
          <p:cNvSpPr/>
          <p:nvPr/>
        </p:nvSpPr>
        <p:spPr>
          <a:xfrm>
            <a:off x="-1" y="4914404"/>
            <a:ext cx="10080625" cy="756047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88"/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02DABC94-8840-0344-D318-EE5FCF7E8B3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8990" y="4463239"/>
            <a:ext cx="902334" cy="90233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4EA484B-7299-453F-9BDC-357006CFFA55}"/>
              </a:ext>
            </a:extLst>
          </p:cNvPr>
          <p:cNvSpPr/>
          <p:nvPr/>
        </p:nvSpPr>
        <p:spPr>
          <a:xfrm>
            <a:off x="4182840" y="5292428"/>
            <a:ext cx="1714946" cy="321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88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pic>
        <p:nvPicPr>
          <p:cNvPr id="4" name="Picture 3" descr="Blue text on a black background&#10;&#10;Description automatically generated">
            <a:extLst>
              <a:ext uri="{FF2B5EF4-FFF2-40B4-BE49-F238E27FC236}">
                <a16:creationId xmlns:a16="http://schemas.microsoft.com/office/drawing/2014/main" id="{B9FB37A4-1E4B-71F6-90FE-3FC11F5E14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689" y="230330"/>
            <a:ext cx="2618838" cy="513398"/>
          </a:xfrm>
          <a:prstGeom prst="rect">
            <a:avLst/>
          </a:prstGeom>
        </p:spPr>
      </p:pic>
      <p:pic>
        <p:nvPicPr>
          <p:cNvPr id="11" name="Picture 10" descr="A logo with text on it&#10;&#10;Description automatically generated">
            <a:extLst>
              <a:ext uri="{FF2B5EF4-FFF2-40B4-BE49-F238E27FC236}">
                <a16:creationId xmlns:a16="http://schemas.microsoft.com/office/drawing/2014/main" id="{A59814A0-0C72-361A-2D64-402CFB9E3C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26377" y="-84957"/>
            <a:ext cx="1252191" cy="125147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577371B-A331-9920-732B-BDEAD2B9EF75}"/>
              </a:ext>
            </a:extLst>
          </p:cNvPr>
          <p:cNvSpPr txBox="1"/>
          <p:nvPr/>
        </p:nvSpPr>
        <p:spPr>
          <a:xfrm>
            <a:off x="529433" y="873889"/>
            <a:ext cx="7707410" cy="585264"/>
          </a:xfrm>
          <a:prstGeom prst="rect">
            <a:avLst/>
          </a:prstGeom>
          <a:noFill/>
        </p:spPr>
        <p:txBody>
          <a:bodyPr wrap="square" lIns="75605" tIns="37802" rIns="75605" bIns="37802" rtlCol="0" anchor="t">
            <a:spAutoFit/>
          </a:bodyPr>
          <a:lstStyle/>
          <a:p>
            <a:r>
              <a:rPr lang="en-GB" sz="3200" b="1" dirty="0" err="1">
                <a:solidFill>
                  <a:srgbClr val="FE0E67"/>
                </a:solidFill>
                <a:latin typeface="Verdana Pro Cond"/>
                <a:cs typeface="Calibri"/>
              </a:rPr>
              <a:t>Stopwords</a:t>
            </a:r>
            <a:endParaRPr lang="en-GB" sz="1400" dirty="0">
              <a:solidFill>
                <a:srgbClr val="FE0E67"/>
              </a:solidFill>
            </a:endParaRPr>
          </a:p>
        </p:txBody>
      </p:sp>
      <p:sp>
        <p:nvSpPr>
          <p:cNvPr id="6" name="TextBox 11">
            <a:extLst>
              <a:ext uri="{FF2B5EF4-FFF2-40B4-BE49-F238E27FC236}">
                <a16:creationId xmlns:a16="http://schemas.microsoft.com/office/drawing/2014/main" id="{E0948E73-60AE-6839-D342-DA39A68EE90B}"/>
              </a:ext>
            </a:extLst>
          </p:cNvPr>
          <p:cNvSpPr txBox="1"/>
          <p:nvPr/>
        </p:nvSpPr>
        <p:spPr>
          <a:xfrm>
            <a:off x="529433" y="1709423"/>
            <a:ext cx="9385923" cy="1184723"/>
          </a:xfrm>
          <a:prstGeom prst="rect">
            <a:avLst/>
          </a:prstGeom>
          <a:noFill/>
        </p:spPr>
        <p:txBody>
          <a:bodyPr wrap="square" lIns="75605" tIns="37802" rIns="75605" bIns="37802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36258" indent="-236258">
              <a:spcBef>
                <a:spcPts val="827"/>
              </a:spcBef>
              <a:spcAft>
                <a:spcPts val="661"/>
              </a:spcAft>
              <a:buFont typeface="Arial"/>
              <a:buChar char="•"/>
            </a:pPr>
            <a:r>
              <a:rPr lang="en-GB" sz="1984" dirty="0" err="1">
                <a:solidFill>
                  <a:srgbClr val="002E5F"/>
                </a:solidFill>
                <a:latin typeface="Source Sans Pro"/>
                <a:ea typeface="Source Sans Pro"/>
                <a:cs typeface="Calibri"/>
              </a:rPr>
              <a:t>Stopwords</a:t>
            </a:r>
            <a:r>
              <a:rPr lang="en-GB" sz="1984" dirty="0">
                <a:solidFill>
                  <a:srgbClr val="002E5F"/>
                </a:solidFill>
                <a:latin typeface="Source Sans Pro"/>
                <a:ea typeface="Source Sans Pro"/>
                <a:cs typeface="Calibri"/>
              </a:rPr>
              <a:t> include words like “a,” “the,” “of,” “an” that don’t add meaning to the dataset.</a:t>
            </a:r>
          </a:p>
          <a:p>
            <a:pPr marL="236258" indent="-236258">
              <a:spcBef>
                <a:spcPts val="827"/>
              </a:spcBef>
              <a:spcAft>
                <a:spcPts val="661"/>
              </a:spcAft>
              <a:buFont typeface="Arial"/>
              <a:buChar char="•"/>
            </a:pPr>
            <a:r>
              <a:rPr lang="en-GB" sz="1984" dirty="0">
                <a:solidFill>
                  <a:srgbClr val="002E5F"/>
                </a:solidFill>
                <a:latin typeface="Source Sans Pro"/>
                <a:ea typeface="Source Sans Pro"/>
                <a:cs typeface="Calibri"/>
              </a:rPr>
              <a:t>I am going to the shop. -&gt; “I”,  “going”,  “shop”</a:t>
            </a:r>
          </a:p>
        </p:txBody>
      </p:sp>
    </p:spTree>
    <p:extLst>
      <p:ext uri="{BB962C8B-B14F-4D97-AF65-F5344CB8AC3E}">
        <p14:creationId xmlns:p14="http://schemas.microsoft.com/office/powerpoint/2010/main" val="23210406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1C9FC1-F655-F295-DF84-44ACAB8AB1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B29DF8B-1175-CC70-19F9-F8D3111816E7}"/>
              </a:ext>
            </a:extLst>
          </p:cNvPr>
          <p:cNvSpPr/>
          <p:nvPr/>
        </p:nvSpPr>
        <p:spPr>
          <a:xfrm>
            <a:off x="0" y="216976"/>
            <a:ext cx="5060156" cy="5670352"/>
          </a:xfrm>
          <a:prstGeom prst="rect">
            <a:avLst/>
          </a:prstGeom>
          <a:solidFill>
            <a:srgbClr val="EB0E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88" baseline="-2500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4C55D1-49E3-7522-590A-257E37C906E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5191" y="23702"/>
            <a:ext cx="1275434" cy="127543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6B68C61-4E2E-F3BD-D3A1-659F4C65AB58}"/>
              </a:ext>
            </a:extLst>
          </p:cNvPr>
          <p:cNvSpPr/>
          <p:nvPr/>
        </p:nvSpPr>
        <p:spPr>
          <a:xfrm>
            <a:off x="-1" y="4914404"/>
            <a:ext cx="10080625" cy="756047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88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E4DEA8E-D3E9-F6AB-7E86-759169229F0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8989" y="4463237"/>
            <a:ext cx="902333" cy="90233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C85287C-2BB0-3A6F-35ED-71B8396EDBDC}"/>
              </a:ext>
            </a:extLst>
          </p:cNvPr>
          <p:cNvSpPr/>
          <p:nvPr/>
        </p:nvSpPr>
        <p:spPr>
          <a:xfrm>
            <a:off x="4182840" y="5292427"/>
            <a:ext cx="1714945" cy="321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88">
                <a:solidFill>
                  <a:srgbClr val="EB0E67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3" name="TextBox 4">
            <a:extLst>
              <a:ext uri="{FF2B5EF4-FFF2-40B4-BE49-F238E27FC236}">
                <a16:creationId xmlns:a16="http://schemas.microsoft.com/office/drawing/2014/main" id="{F7F08BDA-085F-F76E-704E-ABDF93100D47}"/>
              </a:ext>
            </a:extLst>
          </p:cNvPr>
          <p:cNvSpPr txBox="1"/>
          <p:nvPr/>
        </p:nvSpPr>
        <p:spPr>
          <a:xfrm>
            <a:off x="182940" y="1705141"/>
            <a:ext cx="4877216" cy="487032"/>
          </a:xfrm>
          <a:prstGeom prst="rect">
            <a:avLst/>
          </a:prstGeom>
          <a:noFill/>
        </p:spPr>
        <p:txBody>
          <a:bodyPr rot="0" spcFirstLastPara="0" vert="horz" wrap="square" lIns="75605" tIns="37802" rIns="75605" bIns="37802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984" dirty="0">
                <a:solidFill>
                  <a:schemeClr val="bg1"/>
                </a:solidFill>
                <a:ea typeface="Calibri"/>
                <a:cs typeface="Calibri"/>
              </a:rPr>
              <a:t>Apply </a:t>
            </a:r>
            <a:r>
              <a:rPr lang="en-GB" sz="1984" dirty="0" err="1">
                <a:solidFill>
                  <a:schemeClr val="bg1"/>
                </a:solidFill>
                <a:ea typeface="Calibri"/>
                <a:cs typeface="Calibri"/>
              </a:rPr>
              <a:t>stopword</a:t>
            </a:r>
            <a:r>
              <a:rPr lang="en-GB" sz="1984" dirty="0">
                <a:solidFill>
                  <a:schemeClr val="bg1"/>
                </a:solidFill>
                <a:ea typeface="Calibri"/>
                <a:cs typeface="Calibri"/>
              </a:rPr>
              <a:t> removal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96A9BB-AAE6-C174-2886-839C91BEB28E}"/>
              </a:ext>
            </a:extLst>
          </p:cNvPr>
          <p:cNvSpPr txBox="1"/>
          <p:nvPr/>
        </p:nvSpPr>
        <p:spPr>
          <a:xfrm>
            <a:off x="330601" y="418385"/>
            <a:ext cx="4397957" cy="999672"/>
          </a:xfrm>
          <a:prstGeom prst="rect">
            <a:avLst/>
          </a:prstGeom>
          <a:noFill/>
        </p:spPr>
        <p:txBody>
          <a:bodyPr wrap="square" lIns="75605" tIns="37802" rIns="75605" bIns="37802" rtlCol="0" anchor="t">
            <a:spAutoFit/>
          </a:bodyPr>
          <a:lstStyle/>
          <a:p>
            <a:pPr algn="ctr"/>
            <a:r>
              <a:rPr lang="en-GB" sz="6000" b="1" dirty="0">
                <a:solidFill>
                  <a:schemeClr val="bg1"/>
                </a:solidFill>
                <a:latin typeface="Verdana Pro Cond"/>
                <a:ea typeface="Calibri"/>
                <a:cs typeface="Calibri"/>
              </a:rPr>
              <a:t>Demo 7</a:t>
            </a:r>
            <a:endParaRPr lang="en-GB" sz="3200" dirty="0">
              <a:solidFill>
                <a:schemeClr val="bg1"/>
              </a:solidFill>
            </a:endParaRPr>
          </a:p>
        </p:txBody>
      </p:sp>
      <p:pic>
        <p:nvPicPr>
          <p:cNvPr id="2" name="Picture 2" descr="Natural Language Processing With Python's NLTK Package – Real Python">
            <a:extLst>
              <a:ext uri="{FF2B5EF4-FFF2-40B4-BE49-F238E27FC236}">
                <a16:creationId xmlns:a16="http://schemas.microsoft.com/office/drawing/2014/main" id="{1E49806F-5E42-ED6B-ADD9-8F2E1AD6D8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3094" y="1418057"/>
            <a:ext cx="4654591" cy="2618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60557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May be an image of studying">
            <a:extLst>
              <a:ext uri="{FF2B5EF4-FFF2-40B4-BE49-F238E27FC236}">
                <a16:creationId xmlns:a16="http://schemas.microsoft.com/office/drawing/2014/main" id="{748448C4-825D-6804-E5F9-8D71D93712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0311" y="-1"/>
            <a:ext cx="5040313" cy="6255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0" y="4914404"/>
            <a:ext cx="10121387" cy="756047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88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8989" y="4463237"/>
            <a:ext cx="902333" cy="90233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182840" y="5292427"/>
            <a:ext cx="1714945" cy="321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88" dirty="0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746140" y="1320550"/>
            <a:ext cx="1076016" cy="992234"/>
          </a:xfrm>
          <a:prstGeom prst="rect">
            <a:avLst/>
          </a:prstGeom>
          <a:noFill/>
        </p:spPr>
        <p:txBody>
          <a:bodyPr wrap="none" lIns="75605" tIns="37802" rIns="75605" bIns="37802" rtlCol="0" anchor="t">
            <a:spAutoFit/>
          </a:bodyPr>
          <a:lstStyle/>
          <a:p>
            <a:endParaRPr lang="en-GB" sz="1488" dirty="0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endParaRPr lang="en-GB" sz="1488" dirty="0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r>
              <a:rPr lang="en-GB" sz="1488" dirty="0">
                <a:solidFill>
                  <a:srgbClr val="002E5F"/>
                </a:solidFill>
              </a:rPr>
              <a:t>	</a:t>
            </a:r>
            <a:endParaRPr lang="en-GB" sz="1488" i="1" dirty="0">
              <a:solidFill>
                <a:srgbClr val="002E5F"/>
              </a:solidFill>
              <a:cs typeface="Calibri" panose="020F0502020204030204"/>
            </a:endParaRPr>
          </a:p>
          <a:p>
            <a:r>
              <a:rPr lang="en-GB" sz="1488" dirty="0">
                <a:solidFill>
                  <a:srgbClr val="002E5F"/>
                </a:solidFill>
                <a:latin typeface="Integral CF Bold" panose="00000800000000000000" pitchFamily="50" charset="0"/>
              </a:rPr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94276" y="1625922"/>
            <a:ext cx="184731" cy="5502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D4C3EE-3DA3-43F0-B3B9-D697FCC390AD}"/>
              </a:ext>
            </a:extLst>
          </p:cNvPr>
          <p:cNvSpPr txBox="1"/>
          <p:nvPr/>
        </p:nvSpPr>
        <p:spPr>
          <a:xfrm>
            <a:off x="142625" y="414707"/>
            <a:ext cx="4079901" cy="4656058"/>
          </a:xfrm>
          <a:prstGeom prst="rect">
            <a:avLst/>
          </a:prstGeom>
          <a:noFill/>
        </p:spPr>
        <p:txBody>
          <a:bodyPr wrap="square" lIns="75605" tIns="37802" rIns="75605" bIns="37802" rtlCol="0" anchor="t">
            <a:spAutoFit/>
          </a:bodyPr>
          <a:lstStyle/>
          <a:p>
            <a:pPr algn="ctr">
              <a:lnSpc>
                <a:spcPct val="150000"/>
              </a:lnSpc>
            </a:pPr>
            <a:endParaRPr lang="en-GB" sz="1488" b="1" dirty="0">
              <a:solidFill>
                <a:srgbClr val="002060"/>
              </a:solidFill>
              <a:latin typeface="Integral CF" panose="00000500000000000000" pitchFamily="50" charset="0"/>
              <a:ea typeface="Source Sans Pro" panose="020B0503030403020204" pitchFamily="34" charset="0"/>
            </a:endParaRPr>
          </a:p>
          <a:p>
            <a:pPr>
              <a:lnSpc>
                <a:spcPct val="150000"/>
              </a:lnSpc>
            </a:pPr>
            <a:r>
              <a:rPr lang="en-GB" sz="1984" b="1" dirty="0">
                <a:solidFill>
                  <a:srgbClr val="FE0E67"/>
                </a:solidFill>
                <a:latin typeface="Source Sans Pro"/>
                <a:ea typeface="Source Sans Pro"/>
              </a:rPr>
              <a:t>Finding Text Sources</a:t>
            </a:r>
            <a:endParaRPr lang="en-GB" sz="1654" dirty="0">
              <a:solidFill>
                <a:srgbClr val="FE0E67"/>
              </a:solidFill>
              <a:latin typeface="Source Sans Pro"/>
              <a:ea typeface="Source Sans Pro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Libraries - NLS Data Foundry (</a:t>
            </a:r>
            <a:r>
              <a:rPr lang="en-GB" sz="1654" dirty="0" err="1">
                <a:solidFill>
                  <a:srgbClr val="002060"/>
                </a:solidFill>
                <a:latin typeface="Source Sans Pro"/>
                <a:ea typeface="Source Sans Pro"/>
              </a:rPr>
              <a:t>data.nls.uk</a:t>
            </a: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Project Gutenberg (</a:t>
            </a:r>
            <a:r>
              <a:rPr lang="en-GB" sz="1654" dirty="0" err="1">
                <a:solidFill>
                  <a:srgbClr val="002060"/>
                </a:solidFill>
                <a:latin typeface="Source Sans Pro"/>
                <a:ea typeface="Source Sans Pro"/>
              </a:rPr>
              <a:t>gutenberg.org</a:t>
            </a: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Hathi Trust Digital Library (</a:t>
            </a:r>
            <a:r>
              <a:rPr lang="en-GB" sz="1654" dirty="0" err="1">
                <a:solidFill>
                  <a:srgbClr val="002060"/>
                </a:solidFill>
                <a:latin typeface="Source Sans Pro"/>
                <a:ea typeface="Source Sans Pro"/>
              </a:rPr>
              <a:t>hathitrust.org</a:t>
            </a: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Websites - Internet Archive (</a:t>
            </a:r>
            <a:r>
              <a:rPr lang="en-GB" sz="1654" dirty="0" err="1">
                <a:solidFill>
                  <a:srgbClr val="002060"/>
                </a:solidFill>
                <a:latin typeface="Source Sans Pro"/>
                <a:ea typeface="Source Sans Pro"/>
              </a:rPr>
              <a:t>archive.org</a:t>
            </a: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)'s </a:t>
            </a:r>
            <a:r>
              <a:rPr lang="en-GB" sz="1654" dirty="0" err="1">
                <a:solidFill>
                  <a:srgbClr val="002060"/>
                </a:solidFill>
                <a:latin typeface="Source Sans Pro"/>
                <a:ea typeface="Source Sans Pro"/>
              </a:rPr>
              <a:t>Wayback</a:t>
            </a: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 Machine, UK Web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archive (</a:t>
            </a:r>
            <a:r>
              <a:rPr lang="en-GB" sz="1654" dirty="0" err="1">
                <a:solidFill>
                  <a:srgbClr val="002060"/>
                </a:solidFill>
                <a:latin typeface="Source Sans Pro"/>
                <a:ea typeface="Source Sans Pro"/>
              </a:rPr>
              <a:t>webarchive.org.uk</a:t>
            </a: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Newspaper archives (universities often subscribe to them!)</a:t>
            </a:r>
          </a:p>
          <a:p>
            <a:pPr>
              <a:lnSpc>
                <a:spcPct val="150000"/>
              </a:lnSpc>
            </a:pPr>
            <a:endParaRPr lang="en-GB" sz="1654" dirty="0">
              <a:solidFill>
                <a:srgbClr val="002060"/>
              </a:solidFill>
              <a:latin typeface="Source Sans Pro"/>
              <a:ea typeface="Source Sans Pro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27178" y="-284790"/>
            <a:ext cx="1031250" cy="10312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100"/>
            <a:ext cx="2299383" cy="414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7249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May be an image of studying">
            <a:extLst>
              <a:ext uri="{FF2B5EF4-FFF2-40B4-BE49-F238E27FC236}">
                <a16:creationId xmlns:a16="http://schemas.microsoft.com/office/drawing/2014/main" id="{748448C4-825D-6804-E5F9-8D71D93712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0311" y="-1"/>
            <a:ext cx="5040313" cy="6255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0" y="4914404"/>
            <a:ext cx="10121387" cy="756047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88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8989" y="4463237"/>
            <a:ext cx="902333" cy="90233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182840" y="5292427"/>
            <a:ext cx="1714945" cy="321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88" dirty="0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746140" y="1320550"/>
            <a:ext cx="1076016" cy="992234"/>
          </a:xfrm>
          <a:prstGeom prst="rect">
            <a:avLst/>
          </a:prstGeom>
          <a:noFill/>
        </p:spPr>
        <p:txBody>
          <a:bodyPr wrap="none" lIns="75605" tIns="37802" rIns="75605" bIns="37802" rtlCol="0" anchor="t">
            <a:spAutoFit/>
          </a:bodyPr>
          <a:lstStyle/>
          <a:p>
            <a:endParaRPr lang="en-GB" sz="1488" dirty="0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endParaRPr lang="en-GB" sz="1488" dirty="0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r>
              <a:rPr lang="en-GB" sz="1488" dirty="0">
                <a:solidFill>
                  <a:srgbClr val="002E5F"/>
                </a:solidFill>
              </a:rPr>
              <a:t>	</a:t>
            </a:r>
            <a:endParaRPr lang="en-GB" sz="1488" i="1" dirty="0">
              <a:solidFill>
                <a:srgbClr val="002E5F"/>
              </a:solidFill>
              <a:cs typeface="Calibri" panose="020F0502020204030204"/>
            </a:endParaRPr>
          </a:p>
          <a:p>
            <a:r>
              <a:rPr lang="en-GB" sz="1488" dirty="0">
                <a:solidFill>
                  <a:srgbClr val="002E5F"/>
                </a:solidFill>
                <a:latin typeface="Integral CF Bold" panose="00000800000000000000" pitchFamily="50" charset="0"/>
              </a:rPr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94276" y="1625922"/>
            <a:ext cx="184731" cy="5502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D4C3EE-3DA3-43F0-B3B9-D697FCC390AD}"/>
              </a:ext>
            </a:extLst>
          </p:cNvPr>
          <p:cNvSpPr txBox="1"/>
          <p:nvPr/>
        </p:nvSpPr>
        <p:spPr>
          <a:xfrm>
            <a:off x="142625" y="414707"/>
            <a:ext cx="4079901" cy="4274223"/>
          </a:xfrm>
          <a:prstGeom prst="rect">
            <a:avLst/>
          </a:prstGeom>
          <a:noFill/>
        </p:spPr>
        <p:txBody>
          <a:bodyPr wrap="square" lIns="75605" tIns="37802" rIns="75605" bIns="37802" rtlCol="0" anchor="t">
            <a:spAutoFit/>
          </a:bodyPr>
          <a:lstStyle/>
          <a:p>
            <a:pPr algn="ctr">
              <a:lnSpc>
                <a:spcPct val="150000"/>
              </a:lnSpc>
            </a:pPr>
            <a:endParaRPr lang="en-GB" sz="1488" b="1" dirty="0">
              <a:solidFill>
                <a:srgbClr val="002060"/>
              </a:solidFill>
              <a:latin typeface="Integral CF" panose="00000500000000000000" pitchFamily="50" charset="0"/>
              <a:ea typeface="Source Sans Pro" panose="020B0503030403020204" pitchFamily="34" charset="0"/>
            </a:endParaRPr>
          </a:p>
          <a:p>
            <a:pPr>
              <a:lnSpc>
                <a:spcPct val="150000"/>
              </a:lnSpc>
            </a:pPr>
            <a:r>
              <a:rPr lang="en-GB" sz="1984" b="1" dirty="0">
                <a:solidFill>
                  <a:srgbClr val="FE0E67"/>
                </a:solidFill>
                <a:latin typeface="Source Sans Pro"/>
                <a:ea typeface="Source Sans Pro"/>
              </a:rPr>
              <a:t>Research with NLTK</a:t>
            </a:r>
            <a:endParaRPr lang="en-GB" sz="1654" dirty="0">
              <a:solidFill>
                <a:srgbClr val="FE0E67"/>
              </a:solidFill>
              <a:latin typeface="Source Sans Pro"/>
              <a:ea typeface="Source Sans Pro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Who is named in a text?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What places are named in a text?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FE0E67"/>
                </a:solidFill>
                <a:latin typeface="Source Sans Pro"/>
                <a:ea typeface="Source Sans Pro"/>
              </a:rPr>
              <a:t>Chunking and Named Entity Recognition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How does the vocabulary of an author change over time?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FE0E67"/>
                </a:solidFill>
                <a:latin typeface="Source Sans Pro"/>
                <a:ea typeface="Source Sans Pro"/>
              </a:rPr>
              <a:t>Lexical Diversity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1654" dirty="0">
              <a:solidFill>
                <a:srgbClr val="002060"/>
              </a:solidFill>
              <a:latin typeface="Source Sans Pro"/>
              <a:ea typeface="Source Sans Pro"/>
            </a:endParaRPr>
          </a:p>
          <a:p>
            <a:pPr>
              <a:lnSpc>
                <a:spcPct val="150000"/>
              </a:lnSpc>
            </a:pPr>
            <a:endParaRPr lang="en-GB" sz="1654" dirty="0">
              <a:solidFill>
                <a:srgbClr val="002060"/>
              </a:solidFill>
              <a:latin typeface="Source Sans Pro"/>
              <a:ea typeface="Source Sans Pro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27178" y="-284790"/>
            <a:ext cx="1031250" cy="10312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100"/>
            <a:ext cx="2299383" cy="414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3723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-up of a letter&#10;&#10;Description automatically generated">
            <a:extLst>
              <a:ext uri="{FF2B5EF4-FFF2-40B4-BE49-F238E27FC236}">
                <a16:creationId xmlns:a16="http://schemas.microsoft.com/office/drawing/2014/main" id="{8E827442-9565-B64C-5DAD-E18569DC09C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66" t="13086" r="6388" b="20468"/>
          <a:stretch/>
        </p:blipFill>
        <p:spPr>
          <a:xfrm>
            <a:off x="5040312" y="0"/>
            <a:ext cx="5040313" cy="499543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4914404"/>
            <a:ext cx="10121387" cy="756047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88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8989" y="4463237"/>
            <a:ext cx="902333" cy="90233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182840" y="5292427"/>
            <a:ext cx="1714945" cy="321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88" dirty="0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746140" y="1320550"/>
            <a:ext cx="1076016" cy="992234"/>
          </a:xfrm>
          <a:prstGeom prst="rect">
            <a:avLst/>
          </a:prstGeom>
          <a:noFill/>
        </p:spPr>
        <p:txBody>
          <a:bodyPr wrap="none" lIns="75605" tIns="37802" rIns="75605" bIns="37802" rtlCol="0" anchor="t">
            <a:spAutoFit/>
          </a:bodyPr>
          <a:lstStyle/>
          <a:p>
            <a:endParaRPr lang="en-GB" sz="1488" dirty="0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endParaRPr lang="en-GB" sz="1488" dirty="0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r>
              <a:rPr lang="en-GB" sz="1488" dirty="0">
                <a:solidFill>
                  <a:srgbClr val="002E5F"/>
                </a:solidFill>
              </a:rPr>
              <a:t>	</a:t>
            </a:r>
            <a:endParaRPr lang="en-GB" sz="1488" i="1" dirty="0">
              <a:solidFill>
                <a:srgbClr val="002E5F"/>
              </a:solidFill>
              <a:cs typeface="Calibri" panose="020F0502020204030204"/>
            </a:endParaRPr>
          </a:p>
          <a:p>
            <a:r>
              <a:rPr lang="en-GB" sz="1488" dirty="0">
                <a:solidFill>
                  <a:srgbClr val="002E5F"/>
                </a:solidFill>
                <a:latin typeface="Integral CF Bold" panose="00000800000000000000" pitchFamily="50" charset="0"/>
              </a:rPr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94276" y="1625922"/>
            <a:ext cx="184731" cy="5502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27178" y="-284790"/>
            <a:ext cx="1031250" cy="10312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100"/>
            <a:ext cx="2299383" cy="41460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A0FE0C8-FF00-46F2-E30E-2FFECBACEC28}"/>
              </a:ext>
            </a:extLst>
          </p:cNvPr>
          <p:cNvSpPr txBox="1"/>
          <p:nvPr/>
        </p:nvSpPr>
        <p:spPr>
          <a:xfrm>
            <a:off x="491692" y="959262"/>
            <a:ext cx="3586797" cy="483505"/>
          </a:xfrm>
          <a:prstGeom prst="rect">
            <a:avLst/>
          </a:prstGeom>
          <a:noFill/>
        </p:spPr>
        <p:txBody>
          <a:bodyPr wrap="square" lIns="75605" tIns="37802" rIns="75605" bIns="37802" rtlCol="0" anchor="t">
            <a:spAutoFit/>
          </a:bodyPr>
          <a:lstStyle/>
          <a:p>
            <a:r>
              <a:rPr lang="en-GB" sz="2646" b="1" dirty="0">
                <a:solidFill>
                  <a:srgbClr val="002E5F"/>
                </a:solidFill>
                <a:latin typeface="Verdana Pro Cond Black"/>
                <a:ea typeface="Calibri"/>
                <a:cs typeface="Calibri"/>
              </a:rPr>
              <a:t>Course Topic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12EAB7-7C88-8E02-12A6-0CDE1A36F0A7}"/>
              </a:ext>
            </a:extLst>
          </p:cNvPr>
          <p:cNvSpPr txBox="1"/>
          <p:nvPr/>
        </p:nvSpPr>
        <p:spPr>
          <a:xfrm>
            <a:off x="491692" y="1699337"/>
            <a:ext cx="4385108" cy="1181710"/>
          </a:xfrm>
          <a:prstGeom prst="rect">
            <a:avLst/>
          </a:prstGeom>
          <a:noFill/>
        </p:spPr>
        <p:txBody>
          <a:bodyPr wrap="square" lIns="75605" tIns="37802" rIns="75605" bIns="37802" rtlCol="0" anchor="t">
            <a:spAutoFit/>
          </a:bodyPr>
          <a:lstStyle/>
          <a:p>
            <a:pPr marL="236258" indent="-236258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Analysing unstructured data with Python</a:t>
            </a:r>
          </a:p>
          <a:p>
            <a:pPr marL="236258" indent="-236258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Natural Language Toolkit (NLTK)</a:t>
            </a:r>
          </a:p>
          <a:p>
            <a:pPr marL="236258" indent="-236258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Regular Expressions</a:t>
            </a:r>
          </a:p>
        </p:txBody>
      </p:sp>
    </p:spTree>
    <p:extLst>
      <p:ext uri="{BB962C8B-B14F-4D97-AF65-F5344CB8AC3E}">
        <p14:creationId xmlns:p14="http://schemas.microsoft.com/office/powerpoint/2010/main" val="15900523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May be an image of studying">
            <a:extLst>
              <a:ext uri="{FF2B5EF4-FFF2-40B4-BE49-F238E27FC236}">
                <a16:creationId xmlns:a16="http://schemas.microsoft.com/office/drawing/2014/main" id="{748448C4-825D-6804-E5F9-8D71D93712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0311" y="-1"/>
            <a:ext cx="5040313" cy="6255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0" y="4914404"/>
            <a:ext cx="10121387" cy="756047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88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8989" y="4463237"/>
            <a:ext cx="902333" cy="90233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182840" y="5292427"/>
            <a:ext cx="1714945" cy="321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88" dirty="0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746140" y="1320550"/>
            <a:ext cx="1076016" cy="992234"/>
          </a:xfrm>
          <a:prstGeom prst="rect">
            <a:avLst/>
          </a:prstGeom>
          <a:noFill/>
        </p:spPr>
        <p:txBody>
          <a:bodyPr wrap="none" lIns="75605" tIns="37802" rIns="75605" bIns="37802" rtlCol="0" anchor="t">
            <a:spAutoFit/>
          </a:bodyPr>
          <a:lstStyle/>
          <a:p>
            <a:endParaRPr lang="en-GB" sz="1488" dirty="0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endParaRPr lang="en-GB" sz="1488" dirty="0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r>
              <a:rPr lang="en-GB" sz="1488" dirty="0">
                <a:solidFill>
                  <a:srgbClr val="002E5F"/>
                </a:solidFill>
              </a:rPr>
              <a:t>	</a:t>
            </a:r>
            <a:endParaRPr lang="en-GB" sz="1488" i="1" dirty="0">
              <a:solidFill>
                <a:srgbClr val="002E5F"/>
              </a:solidFill>
              <a:cs typeface="Calibri" panose="020F0502020204030204"/>
            </a:endParaRPr>
          </a:p>
          <a:p>
            <a:r>
              <a:rPr lang="en-GB" sz="1488" dirty="0">
                <a:solidFill>
                  <a:srgbClr val="002E5F"/>
                </a:solidFill>
                <a:latin typeface="Integral CF Bold" panose="00000800000000000000" pitchFamily="50" charset="0"/>
              </a:rPr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94276" y="1625922"/>
            <a:ext cx="184731" cy="5502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D4C3EE-3DA3-43F0-B3B9-D697FCC390AD}"/>
              </a:ext>
            </a:extLst>
          </p:cNvPr>
          <p:cNvSpPr txBox="1"/>
          <p:nvPr/>
        </p:nvSpPr>
        <p:spPr>
          <a:xfrm>
            <a:off x="142625" y="414707"/>
            <a:ext cx="4079901" cy="5419728"/>
          </a:xfrm>
          <a:prstGeom prst="rect">
            <a:avLst/>
          </a:prstGeom>
          <a:noFill/>
        </p:spPr>
        <p:txBody>
          <a:bodyPr wrap="square" lIns="75605" tIns="37802" rIns="75605" bIns="37802" rtlCol="0" anchor="t">
            <a:spAutoFit/>
          </a:bodyPr>
          <a:lstStyle/>
          <a:p>
            <a:pPr algn="ctr">
              <a:lnSpc>
                <a:spcPct val="150000"/>
              </a:lnSpc>
            </a:pPr>
            <a:endParaRPr lang="en-GB" sz="1488" b="1" dirty="0">
              <a:solidFill>
                <a:srgbClr val="FE0E67"/>
              </a:solidFill>
              <a:latin typeface="Integral CF" panose="00000500000000000000" pitchFamily="50" charset="0"/>
              <a:ea typeface="Source Sans Pro" panose="020B0503030403020204" pitchFamily="34" charset="0"/>
            </a:endParaRPr>
          </a:p>
          <a:p>
            <a:pPr>
              <a:lnSpc>
                <a:spcPct val="150000"/>
              </a:lnSpc>
            </a:pPr>
            <a:r>
              <a:rPr lang="en-GB" sz="1984" b="1" dirty="0">
                <a:solidFill>
                  <a:srgbClr val="FE0E67"/>
                </a:solidFill>
                <a:latin typeface="Source Sans Pro"/>
                <a:ea typeface="Source Sans Pro"/>
              </a:rPr>
              <a:t>Research with NLTK</a:t>
            </a:r>
            <a:endParaRPr lang="en-GB" sz="1654" dirty="0">
              <a:solidFill>
                <a:srgbClr val="FE0E67"/>
              </a:solidFill>
              <a:latin typeface="Source Sans Pro"/>
              <a:ea typeface="Source Sans Pro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What are the common themes throughout a corpus?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FE0E67"/>
                </a:solidFill>
                <a:latin typeface="Source Sans Pro"/>
                <a:ea typeface="Source Sans Pro"/>
              </a:rPr>
              <a:t>Topic </a:t>
            </a:r>
            <a:r>
              <a:rPr lang="en-GB" sz="1654" dirty="0" err="1">
                <a:solidFill>
                  <a:srgbClr val="FE0E67"/>
                </a:solidFill>
                <a:latin typeface="Source Sans Pro"/>
                <a:ea typeface="Source Sans Pro"/>
              </a:rPr>
              <a:t>Modeling</a:t>
            </a:r>
            <a:endParaRPr lang="en-GB" sz="1654" dirty="0">
              <a:solidFill>
                <a:srgbClr val="FE0E67"/>
              </a:solidFill>
              <a:latin typeface="Source Sans Pro"/>
              <a:ea typeface="Source Sans Pro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What attitudes are expressed in a corpus?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FE0E67"/>
                </a:solidFill>
                <a:latin typeface="Source Sans Pro"/>
                <a:ea typeface="Source Sans Pro"/>
              </a:rPr>
              <a:t>Sentiment Analysis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What words occur near each other throughout a corpus?  How does the meaning of a word change over time?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FE0E67"/>
                </a:solidFill>
                <a:latin typeface="Source Sans Pro"/>
                <a:ea typeface="Source Sans Pro"/>
              </a:rPr>
              <a:t>Word Embeddings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1654" dirty="0">
              <a:solidFill>
                <a:srgbClr val="002060"/>
              </a:solidFill>
              <a:latin typeface="Source Sans Pro"/>
              <a:ea typeface="Source Sans Pro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1654" dirty="0">
              <a:solidFill>
                <a:srgbClr val="002060"/>
              </a:solidFill>
              <a:latin typeface="Source Sans Pro"/>
              <a:ea typeface="Source Sans Pro"/>
            </a:endParaRPr>
          </a:p>
          <a:p>
            <a:pPr>
              <a:lnSpc>
                <a:spcPct val="150000"/>
              </a:lnSpc>
            </a:pPr>
            <a:endParaRPr lang="en-GB" sz="1654" dirty="0">
              <a:solidFill>
                <a:srgbClr val="002060"/>
              </a:solidFill>
              <a:latin typeface="Source Sans Pro"/>
              <a:ea typeface="Source Sans Pro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27178" y="-284790"/>
            <a:ext cx="1031250" cy="10312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100"/>
            <a:ext cx="2299383" cy="414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9422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lose-up of a letter&#10;&#10;Description automatically generated">
            <a:extLst>
              <a:ext uri="{FF2B5EF4-FFF2-40B4-BE49-F238E27FC236}">
                <a16:creationId xmlns:a16="http://schemas.microsoft.com/office/drawing/2014/main" id="{70FB4340-6BD0-49E9-042E-C3F06138BD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66" t="13086" r="6388" b="20468"/>
          <a:stretch/>
        </p:blipFill>
        <p:spPr>
          <a:xfrm>
            <a:off x="5083443" y="604435"/>
            <a:ext cx="4997181" cy="506611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4914404"/>
            <a:ext cx="10121387" cy="756047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88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8989" y="4463237"/>
            <a:ext cx="902333" cy="90233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182840" y="5292427"/>
            <a:ext cx="1714945" cy="321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88" dirty="0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746140" y="1320550"/>
            <a:ext cx="1076016" cy="992234"/>
          </a:xfrm>
          <a:prstGeom prst="rect">
            <a:avLst/>
          </a:prstGeom>
          <a:noFill/>
        </p:spPr>
        <p:txBody>
          <a:bodyPr wrap="none" lIns="75605" tIns="37802" rIns="75605" bIns="37802" rtlCol="0" anchor="t">
            <a:spAutoFit/>
          </a:bodyPr>
          <a:lstStyle/>
          <a:p>
            <a:endParaRPr lang="en-GB" sz="1488" dirty="0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endParaRPr lang="en-GB" sz="1488" dirty="0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r>
              <a:rPr lang="en-GB" sz="1488" dirty="0">
                <a:solidFill>
                  <a:srgbClr val="002E5F"/>
                </a:solidFill>
              </a:rPr>
              <a:t>	</a:t>
            </a:r>
            <a:endParaRPr lang="en-GB" sz="1488" i="1" dirty="0">
              <a:solidFill>
                <a:srgbClr val="002E5F"/>
              </a:solidFill>
              <a:cs typeface="Calibri" panose="020F0502020204030204"/>
            </a:endParaRPr>
          </a:p>
          <a:p>
            <a:r>
              <a:rPr lang="en-GB" sz="1488" dirty="0">
                <a:solidFill>
                  <a:srgbClr val="002E5F"/>
                </a:solidFill>
                <a:latin typeface="Integral CF Bold" panose="00000800000000000000" pitchFamily="50" charset="0"/>
              </a:rPr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94276" y="1625922"/>
            <a:ext cx="184731" cy="5502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D4C3EE-3DA3-43F0-B3B9-D697FCC390AD}"/>
              </a:ext>
            </a:extLst>
          </p:cNvPr>
          <p:cNvSpPr txBox="1"/>
          <p:nvPr/>
        </p:nvSpPr>
        <p:spPr>
          <a:xfrm>
            <a:off x="142625" y="414707"/>
            <a:ext cx="9277228" cy="4656058"/>
          </a:xfrm>
          <a:prstGeom prst="rect">
            <a:avLst/>
          </a:prstGeom>
          <a:noFill/>
        </p:spPr>
        <p:txBody>
          <a:bodyPr wrap="square" lIns="75605" tIns="37802" rIns="75605" bIns="37802" rtlCol="0" anchor="t">
            <a:spAutoFit/>
          </a:bodyPr>
          <a:lstStyle/>
          <a:p>
            <a:pPr algn="ctr">
              <a:lnSpc>
                <a:spcPct val="150000"/>
              </a:lnSpc>
            </a:pPr>
            <a:endParaRPr lang="en-GB" sz="1488" b="1" dirty="0">
              <a:solidFill>
                <a:srgbClr val="002060"/>
              </a:solidFill>
              <a:latin typeface="Integral CF" panose="00000500000000000000" pitchFamily="50" charset="0"/>
              <a:ea typeface="Source Sans Pro" panose="020B0503030403020204" pitchFamily="34" charset="0"/>
            </a:endParaRPr>
          </a:p>
          <a:p>
            <a:pPr>
              <a:lnSpc>
                <a:spcPct val="150000"/>
              </a:lnSpc>
            </a:pPr>
            <a:r>
              <a:rPr lang="en-GB" sz="1984" b="1" dirty="0">
                <a:solidFill>
                  <a:srgbClr val="FE0E67"/>
                </a:solidFill>
                <a:latin typeface="Source Sans Pro"/>
                <a:ea typeface="Source Sans Pro"/>
              </a:rPr>
              <a:t>Next Week</a:t>
            </a:r>
            <a:endParaRPr lang="en-GB" sz="1654" dirty="0">
              <a:solidFill>
                <a:srgbClr val="FE0E67"/>
              </a:solidFill>
              <a:latin typeface="Source Sans Pro"/>
              <a:ea typeface="Source Sans Pro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Research with NLTK on a corpus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NLTK with pandas (for tabular data)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NLTK with Altair (for data visualization)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Regular Expression practice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Cleaning messy text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Resources for more text analysis practice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1654" dirty="0">
              <a:solidFill>
                <a:srgbClr val="002060"/>
              </a:solidFill>
              <a:latin typeface="Source Sans Pro"/>
              <a:ea typeface="Source Sans Pro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1654" dirty="0">
              <a:solidFill>
                <a:srgbClr val="002060"/>
              </a:solidFill>
              <a:latin typeface="Source Sans Pro"/>
              <a:ea typeface="Source Sans Pro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1654" dirty="0">
              <a:solidFill>
                <a:srgbClr val="002060"/>
              </a:solidFill>
              <a:latin typeface="Source Sans Pro"/>
              <a:ea typeface="Source Sans Pro"/>
            </a:endParaRPr>
          </a:p>
          <a:p>
            <a:pPr>
              <a:lnSpc>
                <a:spcPct val="150000"/>
              </a:lnSpc>
            </a:pPr>
            <a:endParaRPr lang="en-GB" sz="1654" dirty="0">
              <a:solidFill>
                <a:srgbClr val="002060"/>
              </a:solidFill>
              <a:latin typeface="Source Sans Pro"/>
              <a:ea typeface="Source Sans Pro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27178" y="-284790"/>
            <a:ext cx="1031250" cy="10312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100"/>
            <a:ext cx="2299383" cy="414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8594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close-up of a person&#10;&#10;Description automatically generated">
            <a:extLst>
              <a:ext uri="{FF2B5EF4-FFF2-40B4-BE49-F238E27FC236}">
                <a16:creationId xmlns:a16="http://schemas.microsoft.com/office/drawing/2014/main" id="{ACA4CB33-E563-290F-01DB-0F754F38A9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98"/>
            <a:ext cx="10080625" cy="5670352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DF8639DD-EE0B-86A1-D2DC-1CFCD45E9667}"/>
              </a:ext>
            </a:extLst>
          </p:cNvPr>
          <p:cNvSpPr/>
          <p:nvPr/>
        </p:nvSpPr>
        <p:spPr>
          <a:xfrm>
            <a:off x="853186" y="1482671"/>
            <a:ext cx="8374250" cy="1110712"/>
          </a:xfrm>
          <a:prstGeom prst="rect">
            <a:avLst/>
          </a:prstGeom>
          <a:solidFill>
            <a:srgbClr val="041E4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Arial Black" panose="020B0604020202020204" pitchFamily="34" charset="0"/>
                <a:ea typeface="Verdana" panose="020B0604030504040204" pitchFamily="34" charset="0"/>
                <a:cs typeface="Arial Black" panose="020B0604020202020204" pitchFamily="34" charset="0"/>
              </a:rPr>
              <a:t>Thanks Everyone!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4AFA84A-8D67-1D57-4BAB-4AE81C7D30FE}"/>
              </a:ext>
            </a:extLst>
          </p:cNvPr>
          <p:cNvSpPr/>
          <p:nvPr/>
        </p:nvSpPr>
        <p:spPr>
          <a:xfrm>
            <a:off x="853186" y="2965144"/>
            <a:ext cx="8374250" cy="1110712"/>
          </a:xfrm>
          <a:prstGeom prst="rect">
            <a:avLst/>
          </a:prstGeom>
          <a:solidFill>
            <a:srgbClr val="041E4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Arial Black" panose="020B0604020202020204" pitchFamily="34" charset="0"/>
                <a:ea typeface="Verdana" panose="020B0604030504040204" pitchFamily="34" charset="0"/>
                <a:cs typeface="Arial Black" panose="020B0604020202020204" pitchFamily="34" charset="0"/>
              </a:rPr>
              <a:t>Next class: Monday 25th, 2-4PM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  <a:latin typeface="Arial Black" panose="020B0604020202020204" pitchFamily="34" charset="0"/>
                <a:ea typeface="Verdana" panose="020B0604030504040204" pitchFamily="34" charset="0"/>
                <a:cs typeface="Arial Black" panose="020B0604020202020204" pitchFamily="34" charset="0"/>
              </a:rPr>
              <a:t>Please message me on Teams for office hours!</a:t>
            </a:r>
          </a:p>
        </p:txBody>
      </p:sp>
    </p:spTree>
    <p:extLst>
      <p:ext uri="{BB962C8B-B14F-4D97-AF65-F5344CB8AC3E}">
        <p14:creationId xmlns:p14="http://schemas.microsoft.com/office/powerpoint/2010/main" val="2587048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-up of a letter&#10;&#10;Description automatically generated">
            <a:extLst>
              <a:ext uri="{FF2B5EF4-FFF2-40B4-BE49-F238E27FC236}">
                <a16:creationId xmlns:a16="http://schemas.microsoft.com/office/drawing/2014/main" id="{8E827442-9565-B64C-5DAD-E18569DC09C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66" t="13086" r="6388" b="20468"/>
          <a:stretch/>
        </p:blipFill>
        <p:spPr>
          <a:xfrm>
            <a:off x="5083443" y="604435"/>
            <a:ext cx="4997181" cy="506611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4914404"/>
            <a:ext cx="10121387" cy="756047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88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8989" y="4463237"/>
            <a:ext cx="902333" cy="90233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182840" y="5292427"/>
            <a:ext cx="1714945" cy="321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88" dirty="0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746140" y="1320550"/>
            <a:ext cx="1076016" cy="992234"/>
          </a:xfrm>
          <a:prstGeom prst="rect">
            <a:avLst/>
          </a:prstGeom>
          <a:noFill/>
        </p:spPr>
        <p:txBody>
          <a:bodyPr wrap="none" lIns="75605" tIns="37802" rIns="75605" bIns="37802" rtlCol="0" anchor="t">
            <a:spAutoFit/>
          </a:bodyPr>
          <a:lstStyle/>
          <a:p>
            <a:endParaRPr lang="en-GB" sz="1488" dirty="0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endParaRPr lang="en-GB" sz="1488" dirty="0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r>
              <a:rPr lang="en-GB" sz="1488" dirty="0">
                <a:solidFill>
                  <a:srgbClr val="002E5F"/>
                </a:solidFill>
              </a:rPr>
              <a:t>	</a:t>
            </a:r>
            <a:endParaRPr lang="en-GB" sz="1488" i="1" dirty="0">
              <a:solidFill>
                <a:srgbClr val="002E5F"/>
              </a:solidFill>
              <a:cs typeface="Calibri" panose="020F0502020204030204"/>
            </a:endParaRPr>
          </a:p>
          <a:p>
            <a:r>
              <a:rPr lang="en-GB" sz="1488" dirty="0">
                <a:solidFill>
                  <a:srgbClr val="002E5F"/>
                </a:solidFill>
                <a:latin typeface="Integral CF Bold" panose="00000800000000000000" pitchFamily="50" charset="0"/>
              </a:rPr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94276" y="1625922"/>
            <a:ext cx="184731" cy="5502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27178" y="-284790"/>
            <a:ext cx="1031250" cy="10312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100"/>
            <a:ext cx="2299383" cy="41460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9AB7E84-0042-38F4-B66F-1B51403A998E}"/>
              </a:ext>
            </a:extLst>
          </p:cNvPr>
          <p:cNvSpPr txBox="1"/>
          <p:nvPr/>
        </p:nvSpPr>
        <p:spPr>
          <a:xfrm>
            <a:off x="194276" y="1625922"/>
            <a:ext cx="184731" cy="5502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7272DD-A342-7EC8-C316-7EE969DB911A}"/>
              </a:ext>
            </a:extLst>
          </p:cNvPr>
          <p:cNvSpPr txBox="1"/>
          <p:nvPr/>
        </p:nvSpPr>
        <p:spPr>
          <a:xfrm>
            <a:off x="491692" y="959262"/>
            <a:ext cx="3586797" cy="483505"/>
          </a:xfrm>
          <a:prstGeom prst="rect">
            <a:avLst/>
          </a:prstGeom>
          <a:noFill/>
        </p:spPr>
        <p:txBody>
          <a:bodyPr wrap="square" lIns="75605" tIns="37802" rIns="75605" bIns="37802" rtlCol="0" anchor="t">
            <a:spAutoFit/>
          </a:bodyPr>
          <a:lstStyle/>
          <a:p>
            <a:r>
              <a:rPr lang="en-GB" sz="2646" b="1" dirty="0">
                <a:solidFill>
                  <a:srgbClr val="002E5F"/>
                </a:solidFill>
                <a:latin typeface="Verdana Pro Cond Black"/>
                <a:ea typeface="Calibri"/>
                <a:cs typeface="Calibri"/>
              </a:rPr>
              <a:t>Course Structure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0C2123-9F92-CCFC-67E4-CA5F506D1FD0}"/>
              </a:ext>
            </a:extLst>
          </p:cNvPr>
          <p:cNvSpPr txBox="1"/>
          <p:nvPr/>
        </p:nvSpPr>
        <p:spPr>
          <a:xfrm>
            <a:off x="491692" y="1699337"/>
            <a:ext cx="4385108" cy="2327215"/>
          </a:xfrm>
          <a:prstGeom prst="rect">
            <a:avLst/>
          </a:prstGeom>
          <a:noFill/>
        </p:spPr>
        <p:txBody>
          <a:bodyPr wrap="square" lIns="75605" tIns="37802" rIns="75605" bIns="37802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Anticipate </a:t>
            </a:r>
            <a:r>
              <a:rPr lang="en-GB" sz="1654">
                <a:solidFill>
                  <a:srgbClr val="002060"/>
                </a:solidFill>
                <a:latin typeface="Source Sans Pro"/>
                <a:ea typeface="Source Sans Pro"/>
              </a:rPr>
              <a:t>about ~4 </a:t>
            </a: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hours/week</a:t>
            </a:r>
          </a:p>
          <a:p>
            <a:pPr marL="236258" indent="-236258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2 hour course, 2-4 pm on Monday</a:t>
            </a:r>
          </a:p>
          <a:p>
            <a:pPr marL="236258" indent="-236258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Independent learning, ~2 hours</a:t>
            </a:r>
          </a:p>
          <a:p>
            <a:pPr marL="236258" indent="-236258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Office hours on request on Teams</a:t>
            </a:r>
          </a:p>
          <a:p>
            <a:pPr marL="236258" indent="-236258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All materials will be uploaded to the course page on </a:t>
            </a:r>
            <a:r>
              <a:rPr lang="en-GB" sz="1654" dirty="0" err="1">
                <a:solidFill>
                  <a:srgbClr val="002060"/>
                </a:solidFill>
                <a:latin typeface="Source Sans Pro"/>
                <a:ea typeface="Source Sans Pro"/>
              </a:rPr>
              <a:t>Github</a:t>
            </a:r>
            <a:endParaRPr lang="en-GB" sz="1654" dirty="0">
              <a:solidFill>
                <a:srgbClr val="002060"/>
              </a:solidFill>
              <a:latin typeface="Source Sans Pro"/>
              <a:ea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23963871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01C623-4CBB-585A-DA78-BCAC81FCD5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close-up of a person&#10;&#10;Description automatically generated">
            <a:extLst>
              <a:ext uri="{FF2B5EF4-FFF2-40B4-BE49-F238E27FC236}">
                <a16:creationId xmlns:a16="http://schemas.microsoft.com/office/drawing/2014/main" id="{24697478-27B5-EC28-9A6A-D6561E300E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000"/>
          <a:stretch/>
        </p:blipFill>
        <p:spPr>
          <a:xfrm>
            <a:off x="0" y="198"/>
            <a:ext cx="5040312" cy="567035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F4FE908-3EE1-2728-B770-D9B24744DACD}"/>
              </a:ext>
            </a:extLst>
          </p:cNvPr>
          <p:cNvSpPr/>
          <p:nvPr/>
        </p:nvSpPr>
        <p:spPr>
          <a:xfrm>
            <a:off x="5340205" y="1231054"/>
            <a:ext cx="4481289" cy="32321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002E5F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Why are you interested in text analysis?</a:t>
            </a:r>
            <a:endParaRPr lang="en-GB" dirty="0">
              <a:solidFill>
                <a:srgbClr val="002E5F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Arial" panose="020B0604020202020204" pitchFamily="34" charset="0"/>
            </a:endParaRPr>
          </a:p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002E5F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Have you used Python before?</a:t>
            </a:r>
            <a:endParaRPr lang="en-GB" dirty="0">
              <a:solidFill>
                <a:srgbClr val="002E5F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Arial" panose="020B0604020202020204" pitchFamily="34" charset="0"/>
            </a:endParaRPr>
          </a:p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002E5F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Have you used </a:t>
            </a:r>
            <a:r>
              <a:rPr lang="en-GB" sz="1800" dirty="0" err="1">
                <a:solidFill>
                  <a:srgbClr val="002E5F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Jupyter</a:t>
            </a:r>
            <a:r>
              <a:rPr lang="en-GB" sz="1800" dirty="0">
                <a:solidFill>
                  <a:srgbClr val="002E5F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 Notebooks or Google Colab before?</a:t>
            </a:r>
            <a:endParaRPr lang="en-GB" dirty="0">
              <a:solidFill>
                <a:srgbClr val="002E5F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Arial" panose="020B0604020202020204" pitchFamily="34" charset="0"/>
            </a:endParaRPr>
          </a:p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002E5F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Have you used Regular Expressions before?</a:t>
            </a:r>
            <a:endParaRPr lang="en-GB" dirty="0">
              <a:solidFill>
                <a:srgbClr val="002E5F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Arial" panose="020B0604020202020204" pitchFamily="34" charset="0"/>
            </a:endParaRPr>
          </a:p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002E5F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Have you used NLTK before?</a:t>
            </a:r>
            <a:endParaRPr lang="en-US" sz="1800" dirty="0">
              <a:solidFill>
                <a:srgbClr val="002E5F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0E54194-10D1-EECD-6FBA-BF6C73901EE5}"/>
              </a:ext>
            </a:extLst>
          </p:cNvPr>
          <p:cNvSpPr/>
          <p:nvPr/>
        </p:nvSpPr>
        <p:spPr>
          <a:xfrm>
            <a:off x="0" y="4914404"/>
            <a:ext cx="10121387" cy="756047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88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347995C-F888-CF39-D5B2-FF231146401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8989" y="4463237"/>
            <a:ext cx="902333" cy="90233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FE7EBC6-471B-67C4-DB68-119A736A7D09}"/>
              </a:ext>
            </a:extLst>
          </p:cNvPr>
          <p:cNvSpPr/>
          <p:nvPr/>
        </p:nvSpPr>
        <p:spPr>
          <a:xfrm>
            <a:off x="4182840" y="5292427"/>
            <a:ext cx="1714945" cy="321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88" dirty="0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9449585-121E-99A4-F2B8-9FA4D92B5576}"/>
              </a:ext>
            </a:extLst>
          </p:cNvPr>
          <p:cNvSpPr txBox="1"/>
          <p:nvPr/>
        </p:nvSpPr>
        <p:spPr>
          <a:xfrm>
            <a:off x="5340205" y="414833"/>
            <a:ext cx="3586797" cy="483505"/>
          </a:xfrm>
          <a:prstGeom prst="rect">
            <a:avLst/>
          </a:prstGeom>
          <a:noFill/>
        </p:spPr>
        <p:txBody>
          <a:bodyPr wrap="square" lIns="75605" tIns="37802" rIns="75605" bIns="37802" rtlCol="0" anchor="t">
            <a:spAutoFit/>
          </a:bodyPr>
          <a:lstStyle/>
          <a:p>
            <a:r>
              <a:rPr lang="en-GB" sz="2646" b="1" dirty="0">
                <a:solidFill>
                  <a:srgbClr val="002E5F"/>
                </a:solidFill>
                <a:latin typeface="Verdana Pro Cond Black"/>
                <a:ea typeface="Calibri"/>
                <a:cs typeface="Calibri"/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13676532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733037-55E7-4595-B109-387F8E944A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0E98DF9-7B1B-215B-0ED3-5989623BFE9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5191" y="23702"/>
            <a:ext cx="1275434" cy="127543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6935A8C-9F5B-4451-B839-D3BD3593F130}"/>
              </a:ext>
            </a:extLst>
          </p:cNvPr>
          <p:cNvSpPr/>
          <p:nvPr/>
        </p:nvSpPr>
        <p:spPr>
          <a:xfrm>
            <a:off x="-1" y="4914404"/>
            <a:ext cx="10080625" cy="756047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88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61121B4-F66E-4F20-F325-ABBEBD0BB80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8989" y="4463237"/>
            <a:ext cx="902333" cy="90233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F69D2B5-CDC6-8AD2-EE2C-7EBFEDB600A7}"/>
              </a:ext>
            </a:extLst>
          </p:cNvPr>
          <p:cNvSpPr/>
          <p:nvPr/>
        </p:nvSpPr>
        <p:spPr>
          <a:xfrm>
            <a:off x="4182840" y="5292427"/>
            <a:ext cx="1714945" cy="321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88">
                <a:solidFill>
                  <a:srgbClr val="EB0E67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3" name="TextBox 4">
            <a:extLst>
              <a:ext uri="{FF2B5EF4-FFF2-40B4-BE49-F238E27FC236}">
                <a16:creationId xmlns:a16="http://schemas.microsoft.com/office/drawing/2014/main" id="{C856B462-0EB0-31DD-54A9-1CEE72982666}"/>
              </a:ext>
            </a:extLst>
          </p:cNvPr>
          <p:cNvSpPr txBox="1"/>
          <p:nvPr/>
        </p:nvSpPr>
        <p:spPr>
          <a:xfrm>
            <a:off x="321659" y="1234570"/>
            <a:ext cx="8987804" cy="2709051"/>
          </a:xfrm>
          <a:prstGeom prst="rect">
            <a:avLst/>
          </a:prstGeom>
          <a:noFill/>
        </p:spPr>
        <p:txBody>
          <a:bodyPr rot="0" spcFirstLastPara="0" vert="horz" wrap="square" lIns="75605" tIns="37802" rIns="75605" bIns="37802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GB" sz="1654" dirty="0" err="1">
                <a:solidFill>
                  <a:srgbClr val="002060"/>
                </a:solidFill>
                <a:latin typeface="Source Sans Pro"/>
                <a:ea typeface="Source Sans Pro"/>
              </a:rPr>
              <a:t>Jupyter</a:t>
            </a: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 Notebooks / </a:t>
            </a:r>
            <a:r>
              <a:rPr lang="en-GB" sz="1654" dirty="0" err="1">
                <a:solidFill>
                  <a:srgbClr val="002060"/>
                </a:solidFill>
                <a:latin typeface="Source Sans Pro"/>
                <a:ea typeface="Source Sans Pro"/>
              </a:rPr>
              <a:t>Jupyterlabs</a:t>
            </a: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With Google Colab https://</a:t>
            </a:r>
            <a:r>
              <a:rPr lang="en-GB" sz="1654" dirty="0" err="1">
                <a:solidFill>
                  <a:srgbClr val="002060"/>
                </a:solidFill>
                <a:latin typeface="Source Sans Pro"/>
                <a:ea typeface="Source Sans Pro"/>
              </a:rPr>
              <a:t>colab.research.google.com</a:t>
            </a: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Go to File &gt; Open Notebook &gt; </a:t>
            </a:r>
            <a:r>
              <a:rPr lang="en-GB" sz="1654" dirty="0" err="1">
                <a:solidFill>
                  <a:srgbClr val="002060"/>
                </a:solidFill>
                <a:latin typeface="Source Sans Pro"/>
                <a:ea typeface="Source Sans Pro"/>
              </a:rPr>
              <a:t>Github</a:t>
            </a: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&gt; paste the </a:t>
            </a:r>
            <a:r>
              <a:rPr lang="en-GB" sz="1654" dirty="0" err="1">
                <a:solidFill>
                  <a:srgbClr val="002060"/>
                </a:solidFill>
                <a:latin typeface="Source Sans Pro"/>
                <a:ea typeface="Source Sans Pro"/>
              </a:rPr>
              <a:t>Github</a:t>
            </a: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 link to the notebook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Locally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Install </a:t>
            </a:r>
            <a:r>
              <a:rPr lang="en-GB" sz="1654" dirty="0" err="1">
                <a:solidFill>
                  <a:srgbClr val="002060"/>
                </a:solidFill>
                <a:latin typeface="Source Sans Pro"/>
                <a:ea typeface="Source Sans Pro"/>
              </a:rPr>
              <a:t>jupyter</a:t>
            </a: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 notebook with pip/pip3 or </a:t>
            </a:r>
            <a:r>
              <a:rPr lang="en-GB" sz="1654" dirty="0" err="1">
                <a:solidFill>
                  <a:srgbClr val="002060"/>
                </a:solidFill>
                <a:latin typeface="Source Sans Pro"/>
                <a:ea typeface="Source Sans Pro"/>
              </a:rPr>
              <a:t>conda</a:t>
            </a:r>
            <a:endParaRPr lang="en-GB" sz="1654" dirty="0">
              <a:solidFill>
                <a:srgbClr val="002060"/>
              </a:solidFill>
              <a:latin typeface="Source Sans Pro"/>
              <a:ea typeface="Source Sans Pro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Download and open the notebook file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You’ll also need to install the libraries (</a:t>
            </a:r>
            <a:r>
              <a:rPr lang="en-GB" sz="1654" dirty="0" err="1">
                <a:solidFill>
                  <a:srgbClr val="002060"/>
                </a:solidFill>
                <a:latin typeface="Source Sans Pro"/>
                <a:ea typeface="Source Sans Pro"/>
              </a:rPr>
              <a:t>nltk</a:t>
            </a: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, etc. ) locally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D274E3-CD04-1355-8D71-3B783EA97B4E}"/>
              </a:ext>
            </a:extLst>
          </p:cNvPr>
          <p:cNvSpPr txBox="1"/>
          <p:nvPr/>
        </p:nvSpPr>
        <p:spPr>
          <a:xfrm>
            <a:off x="259466" y="315471"/>
            <a:ext cx="7707410" cy="691895"/>
          </a:xfrm>
          <a:prstGeom prst="rect">
            <a:avLst/>
          </a:prstGeom>
          <a:noFill/>
        </p:spPr>
        <p:txBody>
          <a:bodyPr wrap="square" lIns="75605" tIns="37802" rIns="75605" bIns="37802" rtlCol="0" anchor="t">
            <a:spAutoFit/>
          </a:bodyPr>
          <a:lstStyle/>
          <a:p>
            <a:r>
              <a:rPr lang="en-GB" sz="4000" b="1" dirty="0">
                <a:solidFill>
                  <a:srgbClr val="FE0E67"/>
                </a:solidFill>
                <a:latin typeface="Verdana Pro Cond"/>
                <a:ea typeface="Calibri"/>
                <a:cs typeface="Calibri"/>
              </a:rPr>
              <a:t>Set up the environment</a:t>
            </a:r>
            <a:endParaRPr lang="en-GB" dirty="0">
              <a:solidFill>
                <a:srgbClr val="FE0E67"/>
              </a:solidFill>
            </a:endParaRPr>
          </a:p>
        </p:txBody>
      </p:sp>
      <p:pic>
        <p:nvPicPr>
          <p:cNvPr id="5" name="Picture 2" descr="Project Jupyter | Try Jupyter">
            <a:extLst>
              <a:ext uri="{FF2B5EF4-FFF2-40B4-BE49-F238E27FC236}">
                <a16:creationId xmlns:a16="http://schemas.microsoft.com/office/drawing/2014/main" id="{0D0E3E27-BE1A-3E47-3035-A76499277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1529" y="2587188"/>
            <a:ext cx="4432458" cy="2327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16271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58C95B-616D-A933-6A3E-4E4E7E35B5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AA6B45D-44B7-284D-853B-831E66FFE90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5191" y="23702"/>
            <a:ext cx="1275434" cy="127543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57A7B87-CA72-7E63-5D39-164CA1FC96BB}"/>
              </a:ext>
            </a:extLst>
          </p:cNvPr>
          <p:cNvSpPr/>
          <p:nvPr/>
        </p:nvSpPr>
        <p:spPr>
          <a:xfrm>
            <a:off x="-1" y="4914404"/>
            <a:ext cx="10080625" cy="756047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88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B761D6A-A2E8-5630-632F-421F4B7D41D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8989" y="4463237"/>
            <a:ext cx="902333" cy="90233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A06A1D7-42F2-7F76-6B7D-AE8172FF9C98}"/>
              </a:ext>
            </a:extLst>
          </p:cNvPr>
          <p:cNvSpPr/>
          <p:nvPr/>
        </p:nvSpPr>
        <p:spPr>
          <a:xfrm>
            <a:off x="4182840" y="5292427"/>
            <a:ext cx="1714945" cy="321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88">
                <a:solidFill>
                  <a:srgbClr val="EB0E67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3" name="TextBox 4">
            <a:extLst>
              <a:ext uri="{FF2B5EF4-FFF2-40B4-BE49-F238E27FC236}">
                <a16:creationId xmlns:a16="http://schemas.microsoft.com/office/drawing/2014/main" id="{C88E5191-A738-EF4C-CBF4-060365EE0A63}"/>
              </a:ext>
            </a:extLst>
          </p:cNvPr>
          <p:cNvSpPr txBox="1"/>
          <p:nvPr/>
        </p:nvSpPr>
        <p:spPr>
          <a:xfrm>
            <a:off x="321659" y="1234570"/>
            <a:ext cx="8987804" cy="3854556"/>
          </a:xfrm>
          <a:prstGeom prst="rect">
            <a:avLst/>
          </a:prstGeom>
          <a:noFill/>
        </p:spPr>
        <p:txBody>
          <a:bodyPr rot="0" spcFirstLastPara="0" vert="horz" wrap="square" lIns="75605" tIns="37802" rIns="75605" bIns="37802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Name these data types: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”Hello!”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[1, 2, 3]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{”A”:1, “B”:2}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Functions: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print()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while: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for </a:t>
            </a:r>
            <a:r>
              <a:rPr lang="en-GB" sz="1654" dirty="0" err="1">
                <a:solidFill>
                  <a:srgbClr val="002060"/>
                </a:solidFill>
                <a:latin typeface="Source Sans Pro"/>
                <a:ea typeface="Source Sans Pro"/>
              </a:rPr>
              <a:t>i</a:t>
            </a: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 in list: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def </a:t>
            </a:r>
            <a:r>
              <a:rPr lang="en-GB" sz="1654" dirty="0" err="1">
                <a:solidFill>
                  <a:srgbClr val="002060"/>
                </a:solidFill>
                <a:latin typeface="Source Sans Pro"/>
                <a:ea typeface="Source Sans Pro"/>
              </a:rPr>
              <a:t>function_name</a:t>
            </a: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()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1654" dirty="0">
              <a:solidFill>
                <a:srgbClr val="002060"/>
              </a:solidFill>
              <a:latin typeface="Source Sans Pro"/>
              <a:ea typeface="Source Sans Pro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4BD829A-28B7-6C1C-2067-8776487CA13D}"/>
              </a:ext>
            </a:extLst>
          </p:cNvPr>
          <p:cNvSpPr txBox="1"/>
          <p:nvPr/>
        </p:nvSpPr>
        <p:spPr>
          <a:xfrm>
            <a:off x="329135" y="471754"/>
            <a:ext cx="7707410" cy="568785"/>
          </a:xfrm>
          <a:prstGeom prst="rect">
            <a:avLst/>
          </a:prstGeom>
          <a:noFill/>
        </p:spPr>
        <p:txBody>
          <a:bodyPr wrap="square" lIns="75605" tIns="37802" rIns="75605" bIns="37802" rtlCol="0" anchor="t">
            <a:spAutoFit/>
          </a:bodyPr>
          <a:lstStyle/>
          <a:p>
            <a:r>
              <a:rPr lang="en-GB" sz="3200" b="1" dirty="0">
                <a:solidFill>
                  <a:srgbClr val="FE0E67"/>
                </a:solidFill>
                <a:latin typeface="Verdana Pro Cond"/>
                <a:cs typeface="Calibri"/>
              </a:rPr>
              <a:t>Python Refresher (Opt.)</a:t>
            </a:r>
            <a:endParaRPr lang="en-GB" sz="1400" dirty="0">
              <a:solidFill>
                <a:srgbClr val="FE0E67"/>
              </a:solidFill>
            </a:endParaRPr>
          </a:p>
        </p:txBody>
      </p:sp>
      <p:pic>
        <p:nvPicPr>
          <p:cNvPr id="5" name="Picture 2" descr="Project Jupyter | Try Jupyter">
            <a:extLst>
              <a:ext uri="{FF2B5EF4-FFF2-40B4-BE49-F238E27FC236}">
                <a16:creationId xmlns:a16="http://schemas.microsoft.com/office/drawing/2014/main" id="{E71ED7F0-45F2-61D6-E1FB-5A9A2AE082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1529" y="2587188"/>
            <a:ext cx="4432458" cy="2327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94629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910E9F-852A-43C4-1869-96DB873E39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BF3190C-3FA6-6A17-579B-B629048033F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5191" y="23702"/>
            <a:ext cx="1275434" cy="127543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2A9CF6F-D46A-07A9-C1BE-855D3FD782E1}"/>
              </a:ext>
            </a:extLst>
          </p:cNvPr>
          <p:cNvSpPr/>
          <p:nvPr/>
        </p:nvSpPr>
        <p:spPr>
          <a:xfrm>
            <a:off x="-1" y="4914404"/>
            <a:ext cx="10080625" cy="756047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88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72BCFB6-AF5B-A910-67ED-A3C8A2BB072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8989" y="4463237"/>
            <a:ext cx="902333" cy="90233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98724A91-1E54-8A31-609B-B59869455CEC}"/>
              </a:ext>
            </a:extLst>
          </p:cNvPr>
          <p:cNvSpPr/>
          <p:nvPr/>
        </p:nvSpPr>
        <p:spPr>
          <a:xfrm>
            <a:off x="4182840" y="5292427"/>
            <a:ext cx="1714945" cy="321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88">
                <a:solidFill>
                  <a:srgbClr val="EB0E67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3" name="TextBox 4">
            <a:extLst>
              <a:ext uri="{FF2B5EF4-FFF2-40B4-BE49-F238E27FC236}">
                <a16:creationId xmlns:a16="http://schemas.microsoft.com/office/drawing/2014/main" id="{63071EFD-7DDA-2A9D-AA53-DE82D3932732}"/>
              </a:ext>
            </a:extLst>
          </p:cNvPr>
          <p:cNvSpPr txBox="1"/>
          <p:nvPr/>
        </p:nvSpPr>
        <p:spPr>
          <a:xfrm>
            <a:off x="321659" y="1234570"/>
            <a:ext cx="8987804" cy="1514813"/>
          </a:xfrm>
          <a:prstGeom prst="rect">
            <a:avLst/>
          </a:prstGeom>
          <a:noFill/>
        </p:spPr>
        <p:txBody>
          <a:bodyPr rot="0" spcFirstLastPara="0" vert="horz" wrap="square" lIns="75605" tIns="37802" rIns="75605" bIns="37802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002060"/>
                </a:solidFill>
                <a:latin typeface="Source Sans Pro"/>
                <a:ea typeface="Source Sans Pro"/>
              </a:rPr>
              <a:t>Import </a:t>
            </a:r>
            <a:r>
              <a:rPr lang="en-GB" sz="1600" dirty="0" err="1">
                <a:solidFill>
                  <a:srgbClr val="FE0E67"/>
                </a:solidFill>
                <a:latin typeface="Source Sans Pro"/>
                <a:ea typeface="Source Sans Pro"/>
              </a:rPr>
              <a:t>ntlk</a:t>
            </a:r>
            <a:endParaRPr lang="en-GB" sz="1600" dirty="0">
              <a:solidFill>
                <a:srgbClr val="FE0E67"/>
              </a:solidFill>
              <a:latin typeface="Source Sans Pro"/>
              <a:ea typeface="Source Sans Pro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002060"/>
                </a:solidFill>
                <a:latin typeface="Source Sans Pro"/>
                <a:ea typeface="Source Sans Pro"/>
              </a:rPr>
              <a:t>Use </a:t>
            </a:r>
            <a:r>
              <a:rPr lang="en-GB" sz="1600" dirty="0" err="1">
                <a:solidFill>
                  <a:srgbClr val="FE0E67"/>
                </a:solidFill>
                <a:latin typeface="Source Sans Pro"/>
                <a:ea typeface="Source Sans Pro"/>
              </a:rPr>
              <a:t>nltk.download</a:t>
            </a:r>
            <a:r>
              <a:rPr lang="en-GB" sz="1600" dirty="0">
                <a:solidFill>
                  <a:srgbClr val="FE0E67"/>
                </a:solidFill>
                <a:latin typeface="Source Sans Pro"/>
                <a:ea typeface="Source Sans Pro"/>
              </a:rPr>
              <a:t>() </a:t>
            </a:r>
            <a:r>
              <a:rPr lang="en-GB" sz="1600" dirty="0">
                <a:solidFill>
                  <a:srgbClr val="002060"/>
                </a:solidFill>
                <a:latin typeface="Source Sans Pro"/>
                <a:ea typeface="Source Sans Pro"/>
              </a:rPr>
              <a:t>for downloading the packages, once they are downloaded, you can call these packages using "import”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002060"/>
                </a:solidFill>
                <a:latin typeface="Source Sans Pro"/>
                <a:ea typeface="Source Sans Pro"/>
              </a:rPr>
              <a:t>We will use </a:t>
            </a:r>
            <a:r>
              <a:rPr lang="en-GB" sz="1600" dirty="0" err="1">
                <a:solidFill>
                  <a:srgbClr val="002060"/>
                </a:solidFill>
                <a:latin typeface="Source Sans Pro"/>
                <a:ea typeface="Source Sans Pro"/>
              </a:rPr>
              <a:t>nltk</a:t>
            </a:r>
            <a:r>
              <a:rPr lang="en-GB" sz="1600" dirty="0">
                <a:solidFill>
                  <a:srgbClr val="002060"/>
                </a:solidFill>
                <a:latin typeface="Source Sans Pro"/>
                <a:ea typeface="Source Sans Pro"/>
              </a:rPr>
              <a:t> ‘</a:t>
            </a:r>
            <a:r>
              <a:rPr lang="en-GB" sz="1600" dirty="0" err="1">
                <a:solidFill>
                  <a:srgbClr val="002060"/>
                </a:solidFill>
                <a:latin typeface="Source Sans Pro"/>
                <a:ea typeface="Source Sans Pro"/>
              </a:rPr>
              <a:t>gutenberg</a:t>
            </a:r>
            <a:r>
              <a:rPr lang="en-GB" sz="1600" dirty="0">
                <a:solidFill>
                  <a:srgbClr val="002060"/>
                </a:solidFill>
                <a:latin typeface="Source Sans Pro"/>
                <a:ea typeface="Source Sans Pro"/>
              </a:rPr>
              <a:t>' and 'book’ as example corpus (textual data)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3B64E4-82AC-07CF-EC8C-E6C574BC6BDF}"/>
              </a:ext>
            </a:extLst>
          </p:cNvPr>
          <p:cNvSpPr txBox="1"/>
          <p:nvPr/>
        </p:nvSpPr>
        <p:spPr>
          <a:xfrm>
            <a:off x="329135" y="471754"/>
            <a:ext cx="7707410" cy="568785"/>
          </a:xfrm>
          <a:prstGeom prst="rect">
            <a:avLst/>
          </a:prstGeom>
          <a:noFill/>
        </p:spPr>
        <p:txBody>
          <a:bodyPr wrap="square" lIns="75605" tIns="37802" rIns="75605" bIns="37802" rtlCol="0" anchor="t">
            <a:spAutoFit/>
          </a:bodyPr>
          <a:lstStyle/>
          <a:p>
            <a:r>
              <a:rPr lang="en-GB" sz="3200" b="1" dirty="0">
                <a:solidFill>
                  <a:srgbClr val="FE0E67"/>
                </a:solidFill>
                <a:latin typeface="Verdana Pro Cond"/>
                <a:cs typeface="Calibri"/>
              </a:rPr>
              <a:t>Download and Import </a:t>
            </a:r>
            <a:r>
              <a:rPr lang="en-GB" sz="3200" b="1" dirty="0" err="1">
                <a:solidFill>
                  <a:srgbClr val="FE0E67"/>
                </a:solidFill>
                <a:latin typeface="Verdana Pro Cond"/>
                <a:cs typeface="Calibri"/>
              </a:rPr>
              <a:t>nltk</a:t>
            </a:r>
            <a:r>
              <a:rPr lang="en-GB" sz="3200" b="1" dirty="0">
                <a:solidFill>
                  <a:srgbClr val="FE0E67"/>
                </a:solidFill>
                <a:latin typeface="Verdana Pro Cond"/>
                <a:cs typeface="Calibri"/>
              </a:rPr>
              <a:t> packages</a:t>
            </a:r>
            <a:endParaRPr lang="en-GB" sz="1400" dirty="0">
              <a:solidFill>
                <a:srgbClr val="FE0E67"/>
              </a:solidFill>
            </a:endParaRPr>
          </a:p>
        </p:txBody>
      </p:sp>
      <p:pic>
        <p:nvPicPr>
          <p:cNvPr id="5" name="Picture 2" descr="Project Jupyter | Try Jupyter">
            <a:extLst>
              <a:ext uri="{FF2B5EF4-FFF2-40B4-BE49-F238E27FC236}">
                <a16:creationId xmlns:a16="http://schemas.microsoft.com/office/drawing/2014/main" id="{AFA70D95-5543-16AF-B8E7-DA8AB75A03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1529" y="2587188"/>
            <a:ext cx="4432458" cy="2327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9763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499B9B-E55B-8BA4-A8A1-234431D5AE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close-up of a person&#10;&#10;Description automatically generated">
            <a:extLst>
              <a:ext uri="{FF2B5EF4-FFF2-40B4-BE49-F238E27FC236}">
                <a16:creationId xmlns:a16="http://schemas.microsoft.com/office/drawing/2014/main" id="{AB9F5DB0-75A7-AA95-4481-4B89BCF40E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98"/>
            <a:ext cx="10080625" cy="5670352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18295866-4971-B13E-AFC7-7B409A813E5F}"/>
              </a:ext>
            </a:extLst>
          </p:cNvPr>
          <p:cNvSpPr/>
          <p:nvPr/>
        </p:nvSpPr>
        <p:spPr>
          <a:xfrm>
            <a:off x="212940" y="1846659"/>
            <a:ext cx="9654742" cy="2263711"/>
          </a:xfrm>
          <a:prstGeom prst="rect">
            <a:avLst/>
          </a:prstGeom>
          <a:solidFill>
            <a:srgbClr val="041E4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>
                <a:solidFill>
                  <a:schemeClr val="bg1"/>
                </a:solidFill>
                <a:latin typeface="Arial Black" panose="020B0604020202020204" pitchFamily="34" charset="0"/>
                <a:ea typeface="Verdana" panose="020B0604030504040204" pitchFamily="34" charset="0"/>
                <a:cs typeface="Arial Black" panose="020B0604020202020204" pitchFamily="34" charset="0"/>
              </a:rPr>
              <a:t>Getting to Know a Text</a:t>
            </a:r>
          </a:p>
        </p:txBody>
      </p:sp>
    </p:spTree>
    <p:extLst>
      <p:ext uri="{BB962C8B-B14F-4D97-AF65-F5344CB8AC3E}">
        <p14:creationId xmlns:p14="http://schemas.microsoft.com/office/powerpoint/2010/main" val="10966057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1622</TotalTime>
  <Words>1594</Words>
  <Application>Microsoft Macintosh PowerPoint</Application>
  <PresentationFormat>Custom</PresentationFormat>
  <Paragraphs>279</Paragraphs>
  <Slides>32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6" baseType="lpstr">
      <vt:lpstr>Integral CF</vt:lpstr>
      <vt:lpstr>Integral CF Bold</vt:lpstr>
      <vt:lpstr>Liberation Sans</vt:lpstr>
      <vt:lpstr>Aptos</vt:lpstr>
      <vt:lpstr>Arial</vt:lpstr>
      <vt:lpstr>Arial Black</vt:lpstr>
      <vt:lpstr>Calibri</vt:lpstr>
      <vt:lpstr>Calibri Light</vt:lpstr>
      <vt:lpstr>Courier New</vt:lpstr>
      <vt:lpstr>Source Sans Pro</vt:lpstr>
      <vt:lpstr>Verdana Pro Cond</vt:lpstr>
      <vt:lpstr>Verdana Pro Cond Black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Portfolio</dc:title>
  <dc:creator>Xandra Dave Cochran</dc:creator>
  <cp:lastModifiedBy>Joy Lan</cp:lastModifiedBy>
  <cp:revision>22</cp:revision>
  <dcterms:created xsi:type="dcterms:W3CDTF">2024-02-09T00:00:31Z</dcterms:created>
  <dcterms:modified xsi:type="dcterms:W3CDTF">2026-02-16T14:02:13Z</dcterms:modified>
</cp:coreProperties>
</file>